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41"/>
  </p:notesMasterIdLst>
  <p:sldIdLst>
    <p:sldId id="256" r:id="rId3"/>
    <p:sldId id="257" r:id="rId4"/>
    <p:sldId id="291" r:id="rId5"/>
    <p:sldId id="259" r:id="rId6"/>
    <p:sldId id="296" r:id="rId7"/>
    <p:sldId id="261" r:id="rId8"/>
    <p:sldId id="262" r:id="rId9"/>
    <p:sldId id="297" r:id="rId10"/>
    <p:sldId id="321" r:id="rId11"/>
    <p:sldId id="300" r:id="rId12"/>
    <p:sldId id="301" r:id="rId13"/>
    <p:sldId id="303" r:id="rId14"/>
    <p:sldId id="269" r:id="rId15"/>
    <p:sldId id="313" r:id="rId16"/>
    <p:sldId id="271" r:id="rId17"/>
    <p:sldId id="277" r:id="rId18"/>
    <p:sldId id="309" r:id="rId19"/>
    <p:sldId id="316" r:id="rId20"/>
    <p:sldId id="315" r:id="rId21"/>
    <p:sldId id="270" r:id="rId22"/>
    <p:sldId id="307" r:id="rId23"/>
    <p:sldId id="274" r:id="rId24"/>
    <p:sldId id="310" r:id="rId25"/>
    <p:sldId id="326" r:id="rId26"/>
    <p:sldId id="328" r:id="rId27"/>
    <p:sldId id="279" r:id="rId28"/>
    <p:sldId id="317" r:id="rId29"/>
    <p:sldId id="287" r:id="rId30"/>
    <p:sldId id="311" r:id="rId31"/>
    <p:sldId id="283" r:id="rId32"/>
    <p:sldId id="282" r:id="rId33"/>
    <p:sldId id="324" r:id="rId34"/>
    <p:sldId id="284" r:id="rId35"/>
    <p:sldId id="325" r:id="rId36"/>
    <p:sldId id="288" r:id="rId37"/>
    <p:sldId id="322" r:id="rId38"/>
    <p:sldId id="323" r:id="rId39"/>
    <p:sldId id="290" r:id="rId40"/>
  </p:sldIdLst>
  <p:sldSz cx="12192000" cy="6858000"/>
  <p:notesSz cx="6858000" cy="9144000"/>
  <p:embeddedFontLst>
    <p:embeddedFont>
      <p:font typeface="Gothic A1" panose="020B0604020202020204" charset="-127"/>
      <p:regular r:id="rId42"/>
      <p:bold r:id="rId43"/>
    </p:embeddedFont>
    <p:embeddedFont>
      <p:font typeface="Agency FB" panose="020B0503020202020204" pitchFamily="34" charset="0"/>
      <p:regular r:id="rId44"/>
      <p:bold r:id="rId45"/>
    </p:embeddedFont>
    <p:embeddedFont>
      <p:font typeface="General Grotesque" panose="020B0604020202020204" charset="0"/>
      <p:regular r:id="rId46"/>
      <p:bold r:id="rId47"/>
      <p:italic r:id="rId48"/>
      <p:boldItalic r:id="rId49"/>
    </p:embeddedFont>
    <p:embeddedFont>
      <p:font typeface="Gill Sans" panose="020B0604020202020204" charset="0"/>
      <p:regular r:id="rId50"/>
      <p:bold r:id="rId51"/>
    </p:embeddedFont>
    <p:embeddedFont>
      <p:font typeface="Lato" panose="020F0502020204030203"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gWYDbPlZbw6jP6maTO78Mc97SuK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0F1EAA-9457-389B-1BCE-12C4B826A060}" name="Lily vasquez" initials="Lv" userId="3ad6ddc843ce999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E695"/>
    <a:srgbClr val="132D29"/>
    <a:srgbClr val="446608"/>
    <a:srgbClr val="C1D69A"/>
    <a:srgbClr val="8BAA54"/>
    <a:srgbClr val="97BB57"/>
    <a:srgbClr val="543147"/>
    <a:srgbClr val="C29855"/>
    <a:srgbClr val="1C3C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6340" autoAdjust="0"/>
  </p:normalViewPr>
  <p:slideViewPr>
    <p:cSldViewPr snapToGrid="0">
      <p:cViewPr varScale="1">
        <p:scale>
          <a:sx n="63" d="100"/>
          <a:sy n="63" d="100"/>
        </p:scale>
        <p:origin x="158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79" Type="http://schemas.openxmlformats.org/officeDocument/2006/relationships/presProps" Target="presProps.xml"/><Relationship Id="rId5" Type="http://schemas.openxmlformats.org/officeDocument/2006/relationships/slide" Target="slides/slide3.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37905563340119"/>
          <c:y val="8.334639783026716E-3"/>
          <c:w val="0.42386589639496292"/>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9"/>
            <c:invertIfNegative val="0"/>
            <c:bubble3D val="0"/>
            <c:spPr>
              <a:solidFill>
                <a:schemeClr val="accent2"/>
              </a:solidFill>
              <a:ln>
                <a:noFill/>
              </a:ln>
              <a:effectLst/>
            </c:spPr>
            <c:extLst>
              <c:ext xmlns:c16="http://schemas.microsoft.com/office/drawing/2014/chart" uri="{C3380CC4-5D6E-409C-BE32-E72D297353CC}">
                <c16:uniqueId val="{00000001-70C0-4D6F-B2E2-E1C1CCA89A20}"/>
              </c:ext>
            </c:extLst>
          </c:dPt>
          <c:dPt>
            <c:idx val="51"/>
            <c:invertIfNegative val="0"/>
            <c:bubble3D val="0"/>
            <c:extLst>
              <c:ext xmlns:c16="http://schemas.microsoft.com/office/drawing/2014/chart" uri="{C3380CC4-5D6E-409C-BE32-E72D297353CC}">
                <c16:uniqueId val="{00000000-D353-4B06-B64E-D1C5B53056F5}"/>
              </c:ext>
            </c:extLst>
          </c:dPt>
          <c:dLbls>
            <c:spPr>
              <a:noFill/>
              <a:ln>
                <a:noFill/>
              </a:ln>
              <a:effectLst/>
            </c:spPr>
            <c:txPr>
              <a:bodyPr rot="0" spcFirstLastPara="1" vertOverflow="ellipsis" vert="horz" wrap="square" anchor="ctr" anchorCtr="1"/>
              <a:lstStyle/>
              <a:p>
                <a:pPr>
                  <a:defRPr sz="15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Mobility</c:v>
                </c:pt>
                <c:pt idx="1">
                  <c:v>Education, Arts, and Culture</c:v>
                </c:pt>
                <c:pt idx="2">
                  <c:v>Community Design</c:v>
                </c:pt>
                <c:pt idx="3">
                  <c:v>Inclusivity and Engagement</c:v>
                </c:pt>
                <c:pt idx="4">
                  <c:v>Utilities</c:v>
                </c:pt>
                <c:pt idx="5">
                  <c:v>Health and Wellness</c:v>
                </c:pt>
                <c:pt idx="6">
                  <c:v>Economy</c:v>
                </c:pt>
                <c:pt idx="7">
                  <c:v>Natural Environment</c:v>
                </c:pt>
                <c:pt idx="8">
                  <c:v>Safety</c:v>
                </c:pt>
                <c:pt idx="9">
                  <c:v>Parks and Recreation</c:v>
                </c:pt>
              </c:strCache>
            </c:strRef>
          </c:cat>
          <c:val>
            <c:numRef>
              <c:f>Sheet1!$B$2:$B$11</c:f>
              <c:numCache>
                <c:formatCode>General</c:formatCode>
                <c:ptCount val="10"/>
              </c:numCache>
            </c:numRef>
          </c:val>
          <c:extLst>
            <c:ext xmlns:c16="http://schemas.microsoft.com/office/drawing/2014/chart" uri="{C3380CC4-5D6E-409C-BE32-E72D297353CC}">
              <c16:uniqueId val="{00000001-D353-4B06-B64E-D1C5B53056F5}"/>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Mobility</c:v>
                </c:pt>
                <c:pt idx="1">
                  <c:v>Education, Arts, and Culture</c:v>
                </c:pt>
                <c:pt idx="2">
                  <c:v>Community Design</c:v>
                </c:pt>
                <c:pt idx="3">
                  <c:v>Inclusivity and Engagement</c:v>
                </c:pt>
                <c:pt idx="4">
                  <c:v>Utilities</c:v>
                </c:pt>
                <c:pt idx="5">
                  <c:v>Health and Wellness</c:v>
                </c:pt>
                <c:pt idx="6">
                  <c:v>Economy</c:v>
                </c:pt>
                <c:pt idx="7">
                  <c:v>Natural Environment</c:v>
                </c:pt>
                <c:pt idx="8">
                  <c:v>Safety</c:v>
                </c:pt>
                <c:pt idx="9">
                  <c:v>Parks and Recreation</c:v>
                </c:pt>
              </c:strCache>
            </c:strRef>
          </c:cat>
          <c:val>
            <c:numRef>
              <c:f>Sheet1!$C$2:$C$11</c:f>
              <c:numCache>
                <c:formatCode>General</c:formatCode>
                <c:ptCount val="10"/>
                <c:pt idx="3" formatCode="0%">
                  <c:v>0.39</c:v>
                </c:pt>
                <c:pt idx="6" formatCode="0%">
                  <c:v>0.47</c:v>
                </c:pt>
                <c:pt idx="8" formatCode="0%">
                  <c:v>0.63</c:v>
                </c:pt>
                <c:pt idx="9" formatCode="0%">
                  <c:v>0.65</c:v>
                </c:pt>
              </c:numCache>
            </c:numRef>
          </c:val>
          <c:extLst>
            <c:ext xmlns:c16="http://schemas.microsoft.com/office/drawing/2014/chart" uri="{C3380CC4-5D6E-409C-BE32-E72D297353CC}">
              <c16:uniqueId val="{00000002-D353-4B06-B64E-D1C5B53056F5}"/>
            </c:ext>
          </c:extLst>
        </c:ser>
        <c:ser>
          <c:idx val="2"/>
          <c:order val="2"/>
          <c:tx>
            <c:strRef>
              <c:f>Sheet1!$D$1</c:f>
              <c:strCache>
                <c:ptCount val="1"/>
                <c:pt idx="0">
                  <c:v>Lower</c:v>
                </c:pt>
              </c:strCache>
            </c:strRef>
          </c:tx>
          <c:spPr>
            <a:solidFill>
              <a:srgbClr val="C1D69A"/>
            </a:solidFill>
            <a:ln>
              <a:noFill/>
            </a:ln>
            <a:effectLst/>
          </c:spPr>
          <c:invertIfNegative val="0"/>
          <c:dLbls>
            <c:dLbl>
              <c:idx val="6"/>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70C0-4D6F-B2E2-E1C1CCA89A20}"/>
                </c:ext>
              </c:extLst>
            </c:dLbl>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Mobility</c:v>
                </c:pt>
                <c:pt idx="1">
                  <c:v>Education, Arts, and Culture</c:v>
                </c:pt>
                <c:pt idx="2">
                  <c:v>Community Design</c:v>
                </c:pt>
                <c:pt idx="3">
                  <c:v>Inclusivity and Engagement</c:v>
                </c:pt>
                <c:pt idx="4">
                  <c:v>Utilities</c:v>
                </c:pt>
                <c:pt idx="5">
                  <c:v>Health and Wellness</c:v>
                </c:pt>
                <c:pt idx="6">
                  <c:v>Economy</c:v>
                </c:pt>
                <c:pt idx="7">
                  <c:v>Natural Environment</c:v>
                </c:pt>
                <c:pt idx="8">
                  <c:v>Safety</c:v>
                </c:pt>
                <c:pt idx="9">
                  <c:v>Parks and Recreation</c:v>
                </c:pt>
              </c:strCache>
            </c:strRef>
          </c:cat>
          <c:val>
            <c:numRef>
              <c:f>Sheet1!$D$2:$D$11</c:f>
              <c:numCache>
                <c:formatCode>General</c:formatCode>
                <c:ptCount val="10"/>
                <c:pt idx="2" formatCode="0%">
                  <c:v>0.35</c:v>
                </c:pt>
                <c:pt idx="4" formatCode="0%">
                  <c:v>0.42</c:v>
                </c:pt>
                <c:pt idx="5" formatCode="0%">
                  <c:v>0.43</c:v>
                </c:pt>
                <c:pt idx="7" formatCode="0%">
                  <c:v>0.55000000000000004</c:v>
                </c:pt>
              </c:numCache>
            </c:numRef>
          </c:val>
          <c:extLst>
            <c:ext xmlns:c16="http://schemas.microsoft.com/office/drawing/2014/chart" uri="{C3380CC4-5D6E-409C-BE32-E72D297353CC}">
              <c16:uniqueId val="{00000003-D353-4B06-B64E-D1C5B53056F5}"/>
            </c:ext>
          </c:extLst>
        </c:ser>
        <c:ser>
          <c:idx val="3"/>
          <c:order val="3"/>
          <c:tx>
            <c:strRef>
              <c:f>Sheet1!$E$1</c:f>
              <c:strCache>
                <c:ptCount val="1"/>
                <c:pt idx="0">
                  <c:v>Much Lower</c:v>
                </c:pt>
              </c:strCache>
            </c:strRef>
          </c:tx>
          <c:spPr>
            <a:solidFill>
              <a:srgbClr val="FAE69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sz="1500"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Sheet1!$A$2:$A$11</c:f>
              <c:strCache>
                <c:ptCount val="10"/>
                <c:pt idx="0">
                  <c:v>Mobility</c:v>
                </c:pt>
                <c:pt idx="1">
                  <c:v>Education, Arts, and Culture</c:v>
                </c:pt>
                <c:pt idx="2">
                  <c:v>Community Design</c:v>
                </c:pt>
                <c:pt idx="3">
                  <c:v>Inclusivity and Engagement</c:v>
                </c:pt>
                <c:pt idx="4">
                  <c:v>Utilities</c:v>
                </c:pt>
                <c:pt idx="5">
                  <c:v>Health and Wellness</c:v>
                </c:pt>
                <c:pt idx="6">
                  <c:v>Economy</c:v>
                </c:pt>
                <c:pt idx="7">
                  <c:v>Natural Environment</c:v>
                </c:pt>
                <c:pt idx="8">
                  <c:v>Safety</c:v>
                </c:pt>
                <c:pt idx="9">
                  <c:v>Parks and Recreation</c:v>
                </c:pt>
              </c:strCache>
            </c:strRef>
          </c:cat>
          <c:val>
            <c:numRef>
              <c:f>Sheet1!$E$2:$E$11</c:f>
              <c:numCache>
                <c:formatCode>0%</c:formatCode>
                <c:ptCount val="10"/>
                <c:pt idx="0">
                  <c:v>0.18</c:v>
                </c:pt>
                <c:pt idx="1">
                  <c:v>0.25</c:v>
                </c:pt>
              </c:numCache>
            </c:numRef>
          </c:val>
          <c:extLst>
            <c:ext xmlns:c16="http://schemas.microsoft.com/office/drawing/2014/chart" uri="{C3380CC4-5D6E-409C-BE32-E72D297353CC}">
              <c16:uniqueId val="{00000003-386D-4C24-94FF-664D0CC86BDE}"/>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6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t"/>
      <c:layout>
        <c:manualLayout>
          <c:xMode val="edge"/>
          <c:yMode val="edge"/>
          <c:x val="0.78122371957126946"/>
          <c:y val="0.35521736463202896"/>
          <c:w val="9.6402774705678554E-2"/>
          <c:h val="0.5543127765138971"/>
        </c:manualLayout>
      </c:layout>
      <c:overlay val="0"/>
      <c:spPr>
        <a:noFill/>
        <a:ln>
          <a:noFill/>
        </a:ln>
        <a:effectLst/>
      </c:spPr>
      <c:txPr>
        <a:bodyPr rot="0" spcFirstLastPara="1" vertOverflow="ellipsis" vert="horz" wrap="square" anchor="t" anchorCtr="1"/>
        <a:lstStyle/>
        <a:p>
          <a:pPr algn="just">
            <a:defRPr sz="16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6133258194429184"/>
          <c:y val="0.13385761084645342"/>
          <c:w val="0.56897423823140592"/>
          <c:h val="0.77573113117885917"/>
        </c:manualLayout>
      </c:layout>
      <c:pieChart>
        <c:varyColors val="1"/>
        <c:ser>
          <c:idx val="0"/>
          <c:order val="0"/>
          <c:tx>
            <c:strRef>
              <c:f>Sheet1!$B$1</c:f>
              <c:strCache>
                <c:ptCount val="1"/>
                <c:pt idx="0">
                  <c:v>Column1</c:v>
                </c:pt>
              </c:strCache>
            </c:strRef>
          </c:tx>
          <c:explosion val="2"/>
          <c:dPt>
            <c:idx val="0"/>
            <c:bubble3D val="0"/>
            <c:explosion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4B71-4A53-B389-DF15E28CB092}"/>
              </c:ext>
            </c:extLst>
          </c:dPt>
          <c:dPt>
            <c:idx val="1"/>
            <c:bubble3D val="0"/>
            <c:explosion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4B71-4A53-B389-DF15E28CB092}"/>
              </c:ext>
            </c:extLst>
          </c:dPt>
          <c:dPt>
            <c:idx val="2"/>
            <c:bubble3D val="0"/>
            <c:explosion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4B71-4A53-B389-DF15E28CB092}"/>
              </c:ext>
            </c:extLst>
          </c:dPt>
          <c:dPt>
            <c:idx val="3"/>
            <c:bubble3D val="0"/>
            <c:explosion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4B71-4A53-B389-DF15E28CB092}"/>
              </c:ext>
            </c:extLst>
          </c:dPt>
          <c:dPt>
            <c:idx val="4"/>
            <c:bubble3D val="0"/>
            <c:spPr>
              <a:solidFill>
                <a:schemeClr val="accent2">
                  <a:tint val="30000"/>
                </a:schemeClr>
              </a:solidFill>
              <a:ln w="19050">
                <a:solidFill>
                  <a:schemeClr val="lt1"/>
                </a:solidFill>
              </a:ln>
              <a:effectLst/>
            </c:spPr>
            <c:extLst>
              <c:ext xmlns:c16="http://schemas.microsoft.com/office/drawing/2014/chart" uri="{C3380CC4-5D6E-409C-BE32-E72D297353CC}">
                <c16:uniqueId val="{00000009-4B71-4A53-B389-DF15E28CB092}"/>
              </c:ext>
            </c:extLst>
          </c:dPt>
          <c:dLbls>
            <c:dLbl>
              <c:idx val="0"/>
              <c:layout>
                <c:manualLayout>
                  <c:x val="0.22550185815801338"/>
                  <c:y val="5.7011796482850069E-2"/>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B69FF8B3-6CCC-421B-833B-10913A00179C}" type="CATEGORYNAME">
                      <a:rPr lang="en-US" sz="1800" b="1">
                        <a:latin typeface="+mj-lt"/>
                      </a:rPr>
                      <a:pPr>
                        <a:defRPr sz="1800" b="1">
                          <a:solidFill>
                            <a:schemeClr val="bg1"/>
                          </a:solidFill>
                          <a:latin typeface="+mj-lt"/>
                        </a:defRPr>
                      </a:pPr>
                      <a:t>[CATEGORY NAME]</a:t>
                    </a:fld>
                    <a:r>
                      <a:rPr lang="en-US" sz="1800" b="1" baseline="0" dirty="0">
                        <a:latin typeface="+mj-lt"/>
                      </a:rPr>
                      <a:t>
</a:t>
                    </a:r>
                    <a:fld id="{76C3ED55-74D4-4BBB-B845-C91B92843C29}" type="VALUE">
                      <a:rPr lang="en-US" sz="1800" b="1" baseline="0">
                        <a:latin typeface="+mj-lt"/>
                      </a:rPr>
                      <a:pPr>
                        <a:defRPr sz="1800" b="1">
                          <a:solidFill>
                            <a:schemeClr val="bg1"/>
                          </a:solidFill>
                          <a:latin typeface="+mj-lt"/>
                        </a:defRPr>
                      </a:pPr>
                      <a:t>[VALUE]</a:t>
                    </a:fld>
                    <a:endParaRPr lang="en-US" sz="1800" b="1" baseline="0" dirty="0">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B71-4A53-B389-DF15E28CB092}"/>
                </c:ext>
              </c:extLst>
            </c:dLbl>
            <c:dLbl>
              <c:idx val="1"/>
              <c:layout>
                <c:manualLayout>
                  <c:x val="-0.19749455895018223"/>
                  <c:y val="9.4762069954224218E-2"/>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7285C7CC-5221-4A00-B7D6-E9437F7F3D74}" type="CATEGORYNAME">
                      <a:rPr lang="en-US" sz="1800" b="1">
                        <a:solidFill>
                          <a:schemeClr val="bg1"/>
                        </a:solidFill>
                        <a:latin typeface="+mj-lt"/>
                      </a:rPr>
                      <a:pPr>
                        <a:defRPr sz="1800" b="1">
                          <a:solidFill>
                            <a:schemeClr val="bg1"/>
                          </a:solidFill>
                          <a:latin typeface="+mj-lt"/>
                        </a:defRPr>
                      </a:pPr>
                      <a:t>[CATEGORY NAME]</a:t>
                    </a:fld>
                    <a:r>
                      <a:rPr lang="en-US" sz="1800" b="1" baseline="0" dirty="0">
                        <a:solidFill>
                          <a:schemeClr val="bg1"/>
                        </a:solidFill>
                        <a:latin typeface="+mj-lt"/>
                      </a:rPr>
                      <a:t>
</a:t>
                    </a:r>
                    <a:fld id="{28AA0B62-8733-406A-9DCA-77B53A03F40A}" type="VALUE">
                      <a:rPr lang="en-US" sz="1800" b="1" baseline="0">
                        <a:solidFill>
                          <a:schemeClr val="bg1"/>
                        </a:solidFill>
                        <a:latin typeface="+mj-lt"/>
                      </a:rPr>
                      <a:pPr>
                        <a:defRPr sz="1800" b="1">
                          <a:solidFill>
                            <a:schemeClr val="bg1"/>
                          </a:solidFill>
                          <a:latin typeface="+mj-lt"/>
                        </a:defRPr>
                      </a:pPr>
                      <a:t>[VALUE]</a:t>
                    </a:fld>
                    <a:endParaRPr lang="en-US" sz="1800" b="1" baseline="0" dirty="0">
                      <a:solidFill>
                        <a:schemeClr val="bg1"/>
                      </a:solidFill>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B71-4A53-B389-DF15E28CB092}"/>
                </c:ext>
              </c:extLst>
            </c:dLbl>
            <c:dLbl>
              <c:idx val="2"/>
              <c:layout>
                <c:manualLayout>
                  <c:x val="7.2618954465723765E-2"/>
                  <c:y val="-2.7882139927234564E-2"/>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41C59246-7F3C-4771-80A5-B18D5AA015DD}" type="CATEGORYNAME">
                      <a:rPr lang="en-US" sz="1800" b="1">
                        <a:solidFill>
                          <a:schemeClr val="tx1"/>
                        </a:solidFill>
                        <a:latin typeface="+mj-lt"/>
                      </a:rPr>
                      <a:pPr>
                        <a:defRPr sz="1800" b="1">
                          <a:solidFill>
                            <a:schemeClr val="bg1"/>
                          </a:solidFill>
                          <a:latin typeface="+mj-lt"/>
                        </a:defRPr>
                      </a:pPr>
                      <a:t>[CATEGORY NAME]</a:t>
                    </a:fld>
                    <a:r>
                      <a:rPr lang="en-US" sz="1800" b="1" baseline="0" dirty="0">
                        <a:solidFill>
                          <a:schemeClr val="tx1"/>
                        </a:solidFill>
                        <a:latin typeface="+mj-lt"/>
                      </a:rPr>
                      <a:t>
</a:t>
                    </a:r>
                    <a:fld id="{6FA4DE72-F341-47A5-889A-830F34FFC098}" type="VALUE">
                      <a:rPr lang="en-US" sz="1800" b="1" baseline="0">
                        <a:solidFill>
                          <a:schemeClr val="tx1"/>
                        </a:solidFill>
                        <a:latin typeface="+mj-lt"/>
                      </a:rPr>
                      <a:pPr>
                        <a:defRPr sz="1800" b="1">
                          <a:solidFill>
                            <a:schemeClr val="bg1"/>
                          </a:solidFill>
                          <a:latin typeface="+mj-lt"/>
                        </a:defRPr>
                      </a:pPr>
                      <a:t>[VALUE]</a:t>
                    </a:fld>
                    <a:endParaRPr lang="en-US" sz="1800" b="1" baseline="0" dirty="0">
                      <a:solidFill>
                        <a:schemeClr val="tx1"/>
                      </a:solidFill>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311323053317221"/>
                      <c:h val="0.13355889993506104"/>
                    </c:manualLayout>
                  </c15:layout>
                  <c15:dlblFieldTable/>
                  <c15:showDataLabelsRange val="0"/>
                </c:ext>
                <c:ext xmlns:c16="http://schemas.microsoft.com/office/drawing/2014/chart" uri="{C3380CC4-5D6E-409C-BE32-E72D297353CC}">
                  <c16:uniqueId val="{00000005-4B71-4A53-B389-DF15E28CB092}"/>
                </c:ext>
              </c:extLst>
            </c:dLbl>
            <c:dLbl>
              <c:idx val="3"/>
              <c:layout>
                <c:manualLayout>
                  <c:x val="-0.36024790822419883"/>
                  <c:y val="-2.5831602130712551E-2"/>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CCCE2D4F-BFF3-4CBE-90E9-77CA80F3A443}" type="CATEGORYNAME">
                      <a:rPr lang="en-US" sz="1800" b="1">
                        <a:solidFill>
                          <a:schemeClr val="tx1"/>
                        </a:solidFill>
                        <a:latin typeface="+mj-lt"/>
                      </a:rPr>
                      <a:pPr>
                        <a:defRPr sz="1800" b="1">
                          <a:solidFill>
                            <a:schemeClr val="bg1"/>
                          </a:solidFill>
                          <a:latin typeface="+mj-lt"/>
                        </a:defRPr>
                      </a:pPr>
                      <a:t>[CATEGORY NAME]</a:t>
                    </a:fld>
                    <a:r>
                      <a:rPr lang="en-US" sz="1800" b="1" baseline="0" dirty="0">
                        <a:solidFill>
                          <a:schemeClr val="tx1"/>
                        </a:solidFill>
                        <a:latin typeface="+mj-lt"/>
                      </a:rPr>
                      <a:t>
</a:t>
                    </a:r>
                    <a:fld id="{8D237A59-62E9-4236-9505-98D4F9734F62}" type="VALUE">
                      <a:rPr lang="en-US" sz="1800" b="1" baseline="0">
                        <a:solidFill>
                          <a:schemeClr val="tx1"/>
                        </a:solidFill>
                        <a:latin typeface="+mj-lt"/>
                      </a:rPr>
                      <a:pPr>
                        <a:defRPr sz="1800" b="1">
                          <a:solidFill>
                            <a:schemeClr val="bg1"/>
                          </a:solidFill>
                          <a:latin typeface="+mj-lt"/>
                        </a:defRPr>
                      </a:pPr>
                      <a:t>[VALUE]</a:t>
                    </a:fld>
                    <a:endParaRPr lang="en-US" sz="1800" b="1" baseline="0" dirty="0">
                      <a:solidFill>
                        <a:schemeClr val="tx1"/>
                      </a:solidFill>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204696520446533"/>
                      <c:h val="0.13355889993506104"/>
                    </c:manualLayout>
                  </c15:layout>
                  <c15:dlblFieldTable/>
                  <c15:showDataLabelsRange val="0"/>
                </c:ext>
                <c:ext xmlns:c16="http://schemas.microsoft.com/office/drawing/2014/chart" uri="{C3380CC4-5D6E-409C-BE32-E72D297353CC}">
                  <c16:uniqueId val="{00000007-4B71-4A53-B389-DF15E28CB092}"/>
                </c:ext>
              </c:extLst>
            </c:dLbl>
            <c:dLbl>
              <c:idx val="4"/>
              <c:layout>
                <c:manualLayout>
                  <c:x val="-5.2385932513081178E-2"/>
                  <c:y val="-6.9110717461143079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4B71-4A53-B389-DF15E28CB092}"/>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Very easy</c:v>
                </c:pt>
                <c:pt idx="1">
                  <c:v>Somewhat easy</c:v>
                </c:pt>
                <c:pt idx="2">
                  <c:v>Somewhat difficult</c:v>
                </c:pt>
                <c:pt idx="3">
                  <c:v>Very difficult</c:v>
                </c:pt>
              </c:strCache>
            </c:strRef>
          </c:cat>
          <c:val>
            <c:numRef>
              <c:f>Sheet1!$B$2:$B$5</c:f>
              <c:numCache>
                <c:formatCode>0%</c:formatCode>
                <c:ptCount val="4"/>
                <c:pt idx="0">
                  <c:v>0.57999999999999996</c:v>
                </c:pt>
                <c:pt idx="1">
                  <c:v>0.3</c:v>
                </c:pt>
                <c:pt idx="2">
                  <c:v>0.11</c:v>
                </c:pt>
                <c:pt idx="3">
                  <c:v>0.01</c:v>
                </c:pt>
              </c:numCache>
            </c:numRef>
          </c:val>
          <c:extLst>
            <c:ext xmlns:c16="http://schemas.microsoft.com/office/drawing/2014/chart" uri="{C3380CC4-5D6E-409C-BE32-E72D297353CC}">
              <c16:uniqueId val="{0000000A-4B71-4A53-B389-DF15E28CB092}"/>
            </c:ext>
          </c:extLst>
        </c:ser>
        <c:dLbls>
          <c:showLegendKey val="0"/>
          <c:showVal val="0"/>
          <c:showCatName val="0"/>
          <c:showSerName val="0"/>
          <c:showPercent val="0"/>
          <c:showBubbleSize val="0"/>
          <c:showLeaderLines val="1"/>
        </c:dLbls>
        <c:firstSliceAng val="16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Gill Sans MT" panose="020B0502020104020203"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6133258194429184"/>
          <c:y val="0.13385761084645342"/>
          <c:w val="0.56897423823140592"/>
          <c:h val="0.77573113117885917"/>
        </c:manualLayout>
      </c:layout>
      <c:pieChart>
        <c:varyColors val="1"/>
        <c:ser>
          <c:idx val="0"/>
          <c:order val="0"/>
          <c:tx>
            <c:strRef>
              <c:f>Sheet1!$B$1</c:f>
              <c:strCache>
                <c:ptCount val="1"/>
                <c:pt idx="0">
                  <c:v>Column1</c:v>
                </c:pt>
              </c:strCache>
            </c:strRef>
          </c:tx>
          <c:explosion val="2"/>
          <c:dPt>
            <c:idx val="0"/>
            <c:bubble3D val="0"/>
            <c:explosion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4B71-4A53-B389-DF15E28CB092}"/>
              </c:ext>
            </c:extLst>
          </c:dPt>
          <c:dPt>
            <c:idx val="1"/>
            <c:bubble3D val="0"/>
            <c:explosion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4B71-4A53-B389-DF15E28CB092}"/>
              </c:ext>
            </c:extLst>
          </c:dPt>
          <c:dPt>
            <c:idx val="2"/>
            <c:bubble3D val="0"/>
            <c:explosion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4B71-4A53-B389-DF15E28CB092}"/>
              </c:ext>
            </c:extLst>
          </c:dPt>
          <c:dPt>
            <c:idx val="3"/>
            <c:bubble3D val="0"/>
            <c:explosion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4B71-4A53-B389-DF15E28CB092}"/>
              </c:ext>
            </c:extLst>
          </c:dPt>
          <c:dPt>
            <c:idx val="4"/>
            <c:bubble3D val="0"/>
            <c:spPr>
              <a:solidFill>
                <a:schemeClr val="accent2">
                  <a:tint val="30000"/>
                </a:schemeClr>
              </a:solidFill>
              <a:ln w="19050">
                <a:solidFill>
                  <a:schemeClr val="lt1"/>
                </a:solidFill>
              </a:ln>
              <a:effectLst/>
            </c:spPr>
            <c:extLst>
              <c:ext xmlns:c16="http://schemas.microsoft.com/office/drawing/2014/chart" uri="{C3380CC4-5D6E-409C-BE32-E72D297353CC}">
                <c16:uniqueId val="{00000009-4B71-4A53-B389-DF15E28CB092}"/>
              </c:ext>
            </c:extLst>
          </c:dPt>
          <c:dLbls>
            <c:dLbl>
              <c:idx val="0"/>
              <c:layout>
                <c:manualLayout>
                  <c:x val="0.16020675236915771"/>
                  <c:y val="-0.15730761203251767"/>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B69FF8B3-6CCC-421B-833B-10913A00179C}" type="CATEGORYNAME">
                      <a:rPr lang="en-US" sz="1800" b="1">
                        <a:latin typeface="+mj-lt"/>
                      </a:rPr>
                      <a:pPr>
                        <a:defRPr sz="1800" b="1">
                          <a:solidFill>
                            <a:schemeClr val="bg1"/>
                          </a:solidFill>
                          <a:latin typeface="+mj-lt"/>
                        </a:defRPr>
                      </a:pPr>
                      <a:t>[CATEGORY NAME]</a:t>
                    </a:fld>
                    <a:r>
                      <a:rPr lang="en-US" sz="1800" b="1" baseline="0" dirty="0">
                        <a:latin typeface="+mj-lt"/>
                      </a:rPr>
                      <a:t>
</a:t>
                    </a:r>
                    <a:fld id="{76C3ED55-74D4-4BBB-B845-C91B92843C29}" type="VALUE">
                      <a:rPr lang="en-US" sz="1800" b="1" baseline="0">
                        <a:latin typeface="+mj-lt"/>
                      </a:rPr>
                      <a:pPr>
                        <a:defRPr sz="1800" b="1">
                          <a:solidFill>
                            <a:schemeClr val="bg1"/>
                          </a:solidFill>
                          <a:latin typeface="+mj-lt"/>
                        </a:defRPr>
                      </a:pPr>
                      <a:t>[VALUE]</a:t>
                    </a:fld>
                    <a:endParaRPr lang="en-US" sz="1800" b="1" baseline="0" dirty="0">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B71-4A53-B389-DF15E28CB092}"/>
                </c:ext>
              </c:extLst>
            </c:dLbl>
            <c:dLbl>
              <c:idx val="1"/>
              <c:layout>
                <c:manualLayout>
                  <c:x val="3.9797410867854342E-2"/>
                  <c:y val="0.23427187361045418"/>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7285C7CC-5221-4A00-B7D6-E9437F7F3D74}" type="CATEGORYNAME">
                      <a:rPr lang="en-US" sz="1800" b="1">
                        <a:solidFill>
                          <a:schemeClr val="tx1"/>
                        </a:solidFill>
                        <a:latin typeface="+mj-lt"/>
                      </a:rPr>
                      <a:pPr>
                        <a:defRPr sz="1800" b="1">
                          <a:solidFill>
                            <a:schemeClr val="bg1"/>
                          </a:solidFill>
                          <a:latin typeface="+mj-lt"/>
                        </a:defRPr>
                      </a:pPr>
                      <a:t>[CATEGORY NAME]</a:t>
                    </a:fld>
                    <a:r>
                      <a:rPr lang="en-US" sz="1800" b="1" baseline="0" dirty="0">
                        <a:solidFill>
                          <a:schemeClr val="tx1"/>
                        </a:solidFill>
                        <a:latin typeface="+mj-lt"/>
                      </a:rPr>
                      <a:t>
</a:t>
                    </a:r>
                    <a:fld id="{28AA0B62-8733-406A-9DCA-77B53A03F40A}" type="VALUE">
                      <a:rPr lang="en-US" sz="1800" b="1" baseline="0">
                        <a:solidFill>
                          <a:schemeClr val="tx1"/>
                        </a:solidFill>
                        <a:latin typeface="+mj-lt"/>
                      </a:rPr>
                      <a:pPr>
                        <a:defRPr sz="1800" b="1">
                          <a:solidFill>
                            <a:schemeClr val="bg1"/>
                          </a:solidFill>
                          <a:latin typeface="+mj-lt"/>
                        </a:defRPr>
                      </a:pPr>
                      <a:t>[VALUE]</a:t>
                    </a:fld>
                    <a:endParaRPr lang="en-US" sz="1800" b="1" baseline="0" dirty="0">
                      <a:solidFill>
                        <a:schemeClr val="tx1"/>
                      </a:solidFill>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B71-4A53-B389-DF15E28CB092}"/>
                </c:ext>
              </c:extLst>
            </c:dLbl>
            <c:dLbl>
              <c:idx val="2"/>
              <c:layout>
                <c:manualLayout>
                  <c:x val="1.0508975788519599E-2"/>
                  <c:y val="-5.416659568855324E-2"/>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41C59246-7F3C-4771-80A5-B18D5AA015DD}" type="CATEGORYNAME">
                      <a:rPr lang="en-US" sz="1800" b="1">
                        <a:solidFill>
                          <a:schemeClr val="tx1"/>
                        </a:solidFill>
                        <a:latin typeface="+mj-lt"/>
                      </a:rPr>
                      <a:pPr>
                        <a:defRPr sz="1800" b="1">
                          <a:solidFill>
                            <a:schemeClr val="bg1"/>
                          </a:solidFill>
                          <a:latin typeface="+mj-lt"/>
                        </a:defRPr>
                      </a:pPr>
                      <a:t>[CATEGORY NAME]</a:t>
                    </a:fld>
                    <a:r>
                      <a:rPr lang="en-US" sz="1800" b="1" baseline="0" dirty="0">
                        <a:solidFill>
                          <a:schemeClr val="tx1"/>
                        </a:solidFill>
                        <a:latin typeface="+mj-lt"/>
                      </a:rPr>
                      <a:t>
</a:t>
                    </a:r>
                    <a:fld id="{6FA4DE72-F341-47A5-889A-830F34FFC098}" type="VALUE">
                      <a:rPr lang="en-US" sz="1800" b="1" baseline="0">
                        <a:solidFill>
                          <a:schemeClr val="tx1"/>
                        </a:solidFill>
                        <a:latin typeface="+mj-lt"/>
                      </a:rPr>
                      <a:pPr>
                        <a:defRPr sz="1800" b="1">
                          <a:solidFill>
                            <a:schemeClr val="bg1"/>
                          </a:solidFill>
                          <a:latin typeface="+mj-lt"/>
                        </a:defRPr>
                      </a:pPr>
                      <a:t>[VALUE]</a:t>
                    </a:fld>
                    <a:endParaRPr lang="en-US" sz="1800" b="1" baseline="0" dirty="0">
                      <a:solidFill>
                        <a:schemeClr val="tx1"/>
                      </a:solidFill>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311323053317221"/>
                      <c:h val="0.13355889993506104"/>
                    </c:manualLayout>
                  </c15:layout>
                  <c15:dlblFieldTable/>
                  <c15:showDataLabelsRange val="0"/>
                </c:ext>
                <c:ext xmlns:c16="http://schemas.microsoft.com/office/drawing/2014/chart" uri="{C3380CC4-5D6E-409C-BE32-E72D297353CC}">
                  <c16:uniqueId val="{00000005-4B71-4A53-B389-DF15E28CB092}"/>
                </c:ext>
              </c:extLst>
            </c:dLbl>
            <c:dLbl>
              <c:idx val="3"/>
              <c:layout>
                <c:manualLayout>
                  <c:x val="-0.18028822641588937"/>
                  <c:y val="-0.10266308820225944"/>
                </c:manualLayout>
              </c:layout>
              <c:tx>
                <c:rich>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fld id="{CCCE2D4F-BFF3-4CBE-90E9-77CA80F3A443}" type="CATEGORYNAME">
                      <a:rPr lang="en-US" sz="1800" b="1">
                        <a:solidFill>
                          <a:schemeClr val="tx1"/>
                        </a:solidFill>
                        <a:latin typeface="+mj-lt"/>
                      </a:rPr>
                      <a:pPr>
                        <a:defRPr sz="1800" b="1">
                          <a:solidFill>
                            <a:schemeClr val="bg1"/>
                          </a:solidFill>
                          <a:latin typeface="+mj-lt"/>
                        </a:defRPr>
                      </a:pPr>
                      <a:t>[CATEGORY NAME]</a:t>
                    </a:fld>
                    <a:r>
                      <a:rPr lang="en-US" sz="1800" b="1" baseline="0" dirty="0">
                        <a:latin typeface="+mj-lt"/>
                      </a:rPr>
                      <a:t>
</a:t>
                    </a:r>
                    <a:fld id="{8D237A59-62E9-4236-9505-98D4F9734F62}" type="VALUE">
                      <a:rPr lang="en-US" sz="1800" b="1" baseline="0">
                        <a:solidFill>
                          <a:schemeClr val="tx1"/>
                        </a:solidFill>
                        <a:latin typeface="+mj-lt"/>
                      </a:rPr>
                      <a:pPr>
                        <a:defRPr sz="1800" b="1">
                          <a:solidFill>
                            <a:schemeClr val="bg1"/>
                          </a:solidFill>
                          <a:latin typeface="+mj-lt"/>
                        </a:defRPr>
                      </a:pPr>
                      <a:t>[VALUE]</a:t>
                    </a:fld>
                    <a:endParaRPr lang="en-US" sz="1800" b="1" baseline="0" dirty="0">
                      <a:latin typeface="+mj-lt"/>
                    </a:endParaRPr>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204696520446533"/>
                      <c:h val="0.13355889993506104"/>
                    </c:manualLayout>
                  </c15:layout>
                  <c15:dlblFieldTable/>
                  <c15:showDataLabelsRange val="0"/>
                </c:ext>
                <c:ext xmlns:c16="http://schemas.microsoft.com/office/drawing/2014/chart" uri="{C3380CC4-5D6E-409C-BE32-E72D297353CC}">
                  <c16:uniqueId val="{00000007-4B71-4A53-B389-DF15E28CB092}"/>
                </c:ext>
              </c:extLst>
            </c:dLbl>
            <c:dLbl>
              <c:idx val="4"/>
              <c:layout>
                <c:manualLayout>
                  <c:x val="5.2723258600720878E-2"/>
                  <c:y val="1.937344289276117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4B71-4A53-B389-DF15E28CB092}"/>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support</c:v>
                </c:pt>
                <c:pt idx="1">
                  <c:v>Somewhat support</c:v>
                </c:pt>
                <c:pt idx="2">
                  <c:v>Somewhat oppose</c:v>
                </c:pt>
                <c:pt idx="3">
                  <c:v>Strongly oppose</c:v>
                </c:pt>
                <c:pt idx="4">
                  <c:v>Don’t know</c:v>
                </c:pt>
              </c:strCache>
            </c:strRef>
          </c:cat>
          <c:val>
            <c:numRef>
              <c:f>Sheet1!$B$2:$B$6</c:f>
              <c:numCache>
                <c:formatCode>0%</c:formatCode>
                <c:ptCount val="5"/>
                <c:pt idx="0">
                  <c:v>0.34</c:v>
                </c:pt>
                <c:pt idx="1">
                  <c:v>0.35</c:v>
                </c:pt>
                <c:pt idx="2">
                  <c:v>0.09</c:v>
                </c:pt>
                <c:pt idx="3">
                  <c:v>0.16</c:v>
                </c:pt>
                <c:pt idx="4">
                  <c:v>0.06</c:v>
                </c:pt>
              </c:numCache>
            </c:numRef>
          </c:val>
          <c:extLst>
            <c:ext xmlns:c16="http://schemas.microsoft.com/office/drawing/2014/chart" uri="{C3380CC4-5D6E-409C-BE32-E72D297353CC}">
              <c16:uniqueId val="{0000000A-4B71-4A53-B389-DF15E28CB092}"/>
            </c:ext>
          </c:extLst>
        </c:ser>
        <c:dLbls>
          <c:showLegendKey val="0"/>
          <c:showVal val="0"/>
          <c:showCatName val="0"/>
          <c:showSerName val="0"/>
          <c:showPercent val="0"/>
          <c:showBubbleSize val="0"/>
          <c:showLeaderLines val="1"/>
        </c:dLbls>
        <c:firstSliceAng val="16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Gill Sans MT" panose="020B0502020104020203"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1244381535859442"/>
          <c:y val="0.17581288122330088"/>
          <c:w val="0.55543675467452491"/>
          <c:h val="0.73903763840350034"/>
        </c:manualLayout>
      </c:layout>
      <c:barChart>
        <c:barDir val="bar"/>
        <c:grouping val="percentStacked"/>
        <c:varyColors val="0"/>
        <c:ser>
          <c:idx val="0"/>
          <c:order val="0"/>
          <c:tx>
            <c:strRef>
              <c:f>Sheet1!$B$1</c:f>
              <c:strCache>
                <c:ptCount val="1"/>
                <c:pt idx="0">
                  <c:v>Essential </c:v>
                </c:pt>
              </c:strCache>
            </c:strRef>
          </c:tx>
          <c:spPr>
            <a:solidFill>
              <a:schemeClr val="accent2">
                <a:lumMod val="50000"/>
              </a:schemeClr>
            </a:solidFill>
            <a:ln w="19050">
              <a:solidFill>
                <a:schemeClr val="lt1"/>
              </a:solidFill>
            </a:ln>
            <a:effectLst/>
          </c:spPr>
          <c:invertIfNegative val="0"/>
          <c:dPt>
            <c:idx val="0"/>
            <c:invertIfNegative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1-F9FB-4AB2-8B12-D25C1F2329A0}"/>
              </c:ext>
            </c:extLst>
          </c:dPt>
          <c:dPt>
            <c:idx val="1"/>
            <c:invertIfNegative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3-F9FB-4AB2-8B12-D25C1F2329A0}"/>
              </c:ext>
            </c:extLst>
          </c:dPt>
          <c:dPt>
            <c:idx val="2"/>
            <c:invertIfNegative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5-F9FB-4AB2-8B12-D25C1F2329A0}"/>
              </c:ext>
            </c:extLst>
          </c:dPt>
          <c:dPt>
            <c:idx val="3"/>
            <c:invertIfNegative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7-F9FB-4AB2-8B12-D25C1F2329A0}"/>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Bus transit</c:v>
                </c:pt>
                <c:pt idx="1">
                  <c:v>Rail transit</c:v>
                </c:pt>
                <c:pt idx="2">
                  <c:v>Sidewalks and/or pedestrian walkways</c:v>
                </c:pt>
                <c:pt idx="3">
                  <c:v>Bike lanes and/or trails</c:v>
                </c:pt>
                <c:pt idx="4">
                  <c:v>Adding more vehicle lanes to main roads</c:v>
                </c:pt>
                <c:pt idx="5">
                  <c:v>Road improvements</c:v>
                </c:pt>
              </c:strCache>
            </c:strRef>
          </c:cat>
          <c:val>
            <c:numRef>
              <c:f>Sheet1!$B$2:$B$7</c:f>
              <c:numCache>
                <c:formatCode>0%</c:formatCode>
                <c:ptCount val="6"/>
                <c:pt idx="0">
                  <c:v>0.09</c:v>
                </c:pt>
                <c:pt idx="1">
                  <c:v>0.11</c:v>
                </c:pt>
                <c:pt idx="2">
                  <c:v>0.39</c:v>
                </c:pt>
                <c:pt idx="3">
                  <c:v>0.28000000000000003</c:v>
                </c:pt>
                <c:pt idx="4">
                  <c:v>0.53</c:v>
                </c:pt>
                <c:pt idx="5">
                  <c:v>0.65</c:v>
                </c:pt>
              </c:numCache>
            </c:numRef>
          </c:val>
          <c:extLst>
            <c:ext xmlns:c16="http://schemas.microsoft.com/office/drawing/2014/chart" uri="{C3380CC4-5D6E-409C-BE32-E72D297353CC}">
              <c16:uniqueId val="{00000008-F9FB-4AB2-8B12-D25C1F2329A0}"/>
            </c:ext>
          </c:extLst>
        </c:ser>
        <c:ser>
          <c:idx val="1"/>
          <c:order val="1"/>
          <c:tx>
            <c:strRef>
              <c:f>Sheet1!$C$1</c:f>
              <c:strCache>
                <c:ptCount val="1"/>
                <c:pt idx="0">
                  <c:v>Very important</c:v>
                </c:pt>
              </c:strCache>
            </c:strRef>
          </c:tx>
          <c:spPr>
            <a:solidFill>
              <a:schemeClr val="accent2">
                <a:lumMod val="75000"/>
              </a:schemeClr>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Bus transit</c:v>
                </c:pt>
                <c:pt idx="1">
                  <c:v>Rail transit</c:v>
                </c:pt>
                <c:pt idx="2">
                  <c:v>Sidewalks and/or pedestrian walkways</c:v>
                </c:pt>
                <c:pt idx="3">
                  <c:v>Bike lanes and/or trails</c:v>
                </c:pt>
                <c:pt idx="4">
                  <c:v>Adding more vehicle lanes to main roads</c:v>
                </c:pt>
                <c:pt idx="5">
                  <c:v>Road improvements</c:v>
                </c:pt>
              </c:strCache>
            </c:strRef>
          </c:cat>
          <c:val>
            <c:numRef>
              <c:f>Sheet1!$C$2:$C$7</c:f>
              <c:numCache>
                <c:formatCode>0%</c:formatCode>
                <c:ptCount val="6"/>
                <c:pt idx="0">
                  <c:v>0.15</c:v>
                </c:pt>
                <c:pt idx="1">
                  <c:v>0.12</c:v>
                </c:pt>
                <c:pt idx="2">
                  <c:v>0.33</c:v>
                </c:pt>
                <c:pt idx="3">
                  <c:v>0.34</c:v>
                </c:pt>
                <c:pt idx="4">
                  <c:v>0.22</c:v>
                </c:pt>
                <c:pt idx="5">
                  <c:v>0.25</c:v>
                </c:pt>
              </c:numCache>
            </c:numRef>
          </c:val>
          <c:extLst>
            <c:ext xmlns:c16="http://schemas.microsoft.com/office/drawing/2014/chart" uri="{C3380CC4-5D6E-409C-BE32-E72D297353CC}">
              <c16:uniqueId val="{00000008-41DF-49D6-8A52-3A151AF0830E}"/>
            </c:ext>
          </c:extLst>
        </c:ser>
        <c:ser>
          <c:idx val="2"/>
          <c:order val="2"/>
          <c:tx>
            <c:strRef>
              <c:f>Sheet1!$D$1</c:f>
              <c:strCache>
                <c:ptCount val="1"/>
                <c:pt idx="0">
                  <c:v>Somewhat important</c:v>
                </c:pt>
              </c:strCache>
            </c:strRef>
          </c:tx>
          <c:spPr>
            <a:solidFill>
              <a:schemeClr val="tx2">
                <a:lumMod val="60000"/>
                <a:lumOff val="40000"/>
              </a:schemeClr>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Bus transit</c:v>
                </c:pt>
                <c:pt idx="1">
                  <c:v>Rail transit</c:v>
                </c:pt>
                <c:pt idx="2">
                  <c:v>Sidewalks and/or pedestrian walkways</c:v>
                </c:pt>
                <c:pt idx="3">
                  <c:v>Bike lanes and/or trails</c:v>
                </c:pt>
                <c:pt idx="4">
                  <c:v>Adding more vehicle lanes to main roads</c:v>
                </c:pt>
                <c:pt idx="5">
                  <c:v>Road improvements</c:v>
                </c:pt>
              </c:strCache>
            </c:strRef>
          </c:cat>
          <c:val>
            <c:numRef>
              <c:f>Sheet1!$D$2:$D$7</c:f>
              <c:numCache>
                <c:formatCode>0%</c:formatCode>
                <c:ptCount val="6"/>
                <c:pt idx="0">
                  <c:v>0.27</c:v>
                </c:pt>
                <c:pt idx="1">
                  <c:v>0.17</c:v>
                </c:pt>
                <c:pt idx="2">
                  <c:v>0.2</c:v>
                </c:pt>
                <c:pt idx="3">
                  <c:v>0.24</c:v>
                </c:pt>
                <c:pt idx="4">
                  <c:v>0.15</c:v>
                </c:pt>
                <c:pt idx="5">
                  <c:v>0.09</c:v>
                </c:pt>
              </c:numCache>
            </c:numRef>
          </c:val>
          <c:extLst>
            <c:ext xmlns:c16="http://schemas.microsoft.com/office/drawing/2014/chart" uri="{C3380CC4-5D6E-409C-BE32-E72D297353CC}">
              <c16:uniqueId val="{00000009-41DF-49D6-8A52-3A151AF0830E}"/>
            </c:ext>
          </c:extLst>
        </c:ser>
        <c:ser>
          <c:idx val="3"/>
          <c:order val="3"/>
          <c:tx>
            <c:strRef>
              <c:f>Sheet1!$E$1</c:f>
              <c:strCache>
                <c:ptCount val="1"/>
                <c:pt idx="0">
                  <c:v>Not at all important</c:v>
                </c:pt>
              </c:strCache>
            </c:strRef>
          </c:tx>
          <c:spPr>
            <a:solidFill>
              <a:schemeClr val="tx2">
                <a:lumMod val="40000"/>
                <a:lumOff val="60000"/>
              </a:schemeClr>
            </a:solidFill>
            <a:ln w="19050">
              <a:solidFill>
                <a:schemeClr val="lt1"/>
              </a:solidFill>
            </a:ln>
            <a:effectLst/>
          </c:spPr>
          <c:invertIfNegative val="0"/>
          <c:dLbls>
            <c:dLbl>
              <c:idx val="5"/>
              <c:layout>
                <c:manualLayout>
                  <c:x val="8.7304471020071394E-3"/>
                  <c:y val="-2.45278012217903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FF-45BF-9D6E-36904EBCBC5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Bus transit</c:v>
                </c:pt>
                <c:pt idx="1">
                  <c:v>Rail transit</c:v>
                </c:pt>
                <c:pt idx="2">
                  <c:v>Sidewalks and/or pedestrian walkways</c:v>
                </c:pt>
                <c:pt idx="3">
                  <c:v>Bike lanes and/or trails</c:v>
                </c:pt>
                <c:pt idx="4">
                  <c:v>Adding more vehicle lanes to main roads</c:v>
                </c:pt>
                <c:pt idx="5">
                  <c:v>Road improvements</c:v>
                </c:pt>
              </c:strCache>
            </c:strRef>
          </c:cat>
          <c:val>
            <c:numRef>
              <c:f>Sheet1!$E$2:$E$7</c:f>
              <c:numCache>
                <c:formatCode>0%</c:formatCode>
                <c:ptCount val="6"/>
                <c:pt idx="0">
                  <c:v>0.41</c:v>
                </c:pt>
                <c:pt idx="1">
                  <c:v>0.55000000000000004</c:v>
                </c:pt>
                <c:pt idx="2">
                  <c:v>0.05</c:v>
                </c:pt>
                <c:pt idx="3">
                  <c:v>7.0000000000000007E-2</c:v>
                </c:pt>
                <c:pt idx="4">
                  <c:v>0.08</c:v>
                </c:pt>
                <c:pt idx="5">
                  <c:v>0.01</c:v>
                </c:pt>
              </c:numCache>
            </c:numRef>
          </c:val>
          <c:extLst>
            <c:ext xmlns:c16="http://schemas.microsoft.com/office/drawing/2014/chart" uri="{C3380CC4-5D6E-409C-BE32-E72D297353CC}">
              <c16:uniqueId val="{00000008-9263-4361-8E46-2223BBF6FB19}"/>
            </c:ext>
          </c:extLst>
        </c:ser>
        <c:ser>
          <c:idx val="4"/>
          <c:order val="4"/>
          <c:tx>
            <c:strRef>
              <c:f>Sheet1!$F$1</c:f>
              <c:strCache>
                <c:ptCount val="1"/>
                <c:pt idx="0">
                  <c:v>Don't know</c:v>
                </c:pt>
              </c:strCache>
            </c:strRef>
          </c:tx>
          <c:spPr>
            <a:solidFill>
              <a:schemeClr val="accent5">
                <a:lumMod val="60000"/>
                <a:lumOff val="40000"/>
              </a:schemeClr>
            </a:solidFill>
            <a:ln w="19050">
              <a:solidFill>
                <a:schemeClr val="lt1"/>
              </a:solidFill>
            </a:ln>
            <a:effectLst/>
          </c:spPr>
          <c:invertIfNegative val="0"/>
          <c:dLbls>
            <c:dLbl>
              <c:idx val="1"/>
              <c:layout>
                <c:manualLayout>
                  <c:x val="3.8801987120030308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FF-45BF-9D6E-36904EBCBC56}"/>
                </c:ext>
              </c:extLst>
            </c:dLbl>
            <c:dLbl>
              <c:idx val="2"/>
              <c:layout>
                <c:manualLayout>
                  <c:x val="6.6534441833224697E-3"/>
                  <c:y val="-9.26182447269621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263-4361-8E46-2223BBF6FB19}"/>
                </c:ext>
              </c:extLst>
            </c:dLbl>
            <c:dLbl>
              <c:idx val="4"/>
              <c:layout>
                <c:manualLayout>
                  <c:x val="5.820298068004759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FF-45BF-9D6E-36904EBCBC5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32D29"/>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Bus transit</c:v>
                </c:pt>
                <c:pt idx="1">
                  <c:v>Rail transit</c:v>
                </c:pt>
                <c:pt idx="2">
                  <c:v>Sidewalks and/or pedestrian walkways</c:v>
                </c:pt>
                <c:pt idx="3">
                  <c:v>Bike lanes and/or trails</c:v>
                </c:pt>
                <c:pt idx="4">
                  <c:v>Adding more vehicle lanes to main roads</c:v>
                </c:pt>
                <c:pt idx="5">
                  <c:v>Road improvements</c:v>
                </c:pt>
              </c:strCache>
            </c:strRef>
          </c:cat>
          <c:val>
            <c:numRef>
              <c:f>Sheet1!$F$2:$F$7</c:f>
              <c:numCache>
                <c:formatCode>0%</c:formatCode>
                <c:ptCount val="6"/>
                <c:pt idx="0">
                  <c:v>7.0000000000000007E-2</c:v>
                </c:pt>
                <c:pt idx="1">
                  <c:v>0.04</c:v>
                </c:pt>
                <c:pt idx="2">
                  <c:v>0.03</c:v>
                </c:pt>
                <c:pt idx="3">
                  <c:v>0.06</c:v>
                </c:pt>
                <c:pt idx="4">
                  <c:v>0.02</c:v>
                </c:pt>
              </c:numCache>
            </c:numRef>
          </c:val>
          <c:extLst>
            <c:ext xmlns:c16="http://schemas.microsoft.com/office/drawing/2014/chart" uri="{C3380CC4-5D6E-409C-BE32-E72D297353CC}">
              <c16:uniqueId val="{0000000A-9263-4361-8E46-2223BBF6FB19}"/>
            </c:ext>
          </c:extLst>
        </c:ser>
        <c:dLbls>
          <c:dLblPos val="ctr"/>
          <c:showLegendKey val="0"/>
          <c:showVal val="1"/>
          <c:showCatName val="0"/>
          <c:showSerName val="0"/>
          <c:showPercent val="0"/>
          <c:showBubbleSize val="0"/>
        </c:dLbls>
        <c:gapWidth val="57"/>
        <c:overlap val="100"/>
        <c:axId val="235483824"/>
        <c:axId val="235489728"/>
      </c:barChart>
      <c:catAx>
        <c:axId val="23548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132D29"/>
                </a:solidFill>
                <a:latin typeface="+mj-lt"/>
                <a:ea typeface="+mn-ea"/>
                <a:cs typeface="+mn-cs"/>
              </a:defRPr>
            </a:pPr>
            <a:endParaRPr lang="en-US"/>
          </a:p>
        </c:txPr>
        <c:crossAx val="235489728"/>
        <c:crosses val="autoZero"/>
        <c:auto val="1"/>
        <c:lblAlgn val="ctr"/>
        <c:lblOffset val="100"/>
        <c:noMultiLvlLbl val="0"/>
      </c:catAx>
      <c:valAx>
        <c:axId val="23548972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235483824"/>
        <c:crosses val="autoZero"/>
        <c:crossBetween val="between"/>
      </c:valAx>
      <c:spPr>
        <a:noFill/>
        <a:ln>
          <a:noFill/>
        </a:ln>
        <a:effectLst/>
      </c:spPr>
    </c:plotArea>
    <c:legend>
      <c:legendPos val="r"/>
      <c:layout>
        <c:manualLayout>
          <c:xMode val="edge"/>
          <c:yMode val="edge"/>
          <c:x val="9.169008852887231E-2"/>
          <c:y val="4.5488447746225451E-2"/>
          <c:w val="0.88361921168910607"/>
          <c:h val="9.592099884962053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latin typeface="+mj-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1244381535859442"/>
          <c:y val="0.17581288122330088"/>
          <c:w val="0.55543675467452491"/>
          <c:h val="0.73903763840350034"/>
        </c:manualLayout>
      </c:layout>
      <c:barChart>
        <c:barDir val="bar"/>
        <c:grouping val="percentStacked"/>
        <c:varyColors val="0"/>
        <c:ser>
          <c:idx val="0"/>
          <c:order val="0"/>
          <c:tx>
            <c:strRef>
              <c:f>Sheet1!$B$1</c:f>
              <c:strCache>
                <c:ptCount val="1"/>
                <c:pt idx="0">
                  <c:v>6 to 7 days</c:v>
                </c:pt>
              </c:strCache>
            </c:strRef>
          </c:tx>
          <c:spPr>
            <a:solidFill>
              <a:schemeClr val="accent2"/>
            </a:solidFill>
            <a:ln w="19050">
              <a:solidFill>
                <a:schemeClr val="lt1"/>
              </a:solidFill>
            </a:ln>
            <a:effectLst/>
          </c:spPr>
          <c:invertIfNegative val="0"/>
          <c:dPt>
            <c:idx val="0"/>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1-F9FB-4AB2-8B12-D25C1F2329A0}"/>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F9FB-4AB2-8B12-D25C1F2329A0}"/>
              </c:ext>
            </c:extLst>
          </c:dPt>
          <c:dPt>
            <c:idx val="2"/>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5-F9FB-4AB2-8B12-D25C1F2329A0}"/>
              </c:ext>
            </c:extLst>
          </c:dPt>
          <c:dPt>
            <c:idx val="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7-F9FB-4AB2-8B12-D25C1F2329A0}"/>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Bus</c:v>
                </c:pt>
                <c:pt idx="1">
                  <c:v>Taxi, hired care, limo, Uber, Lyft</c:v>
                </c:pt>
                <c:pt idx="2">
                  <c:v>Train, rail, light rail</c:v>
                </c:pt>
                <c:pt idx="3">
                  <c:v>Other</c:v>
                </c:pt>
                <c:pt idx="4">
                  <c:v>Bike</c:v>
                </c:pt>
                <c:pt idx="5">
                  <c:v>Carpool</c:v>
                </c:pt>
                <c:pt idx="6">
                  <c:v>Walk</c:v>
                </c:pt>
                <c:pt idx="7">
                  <c:v>Driving myself, alone</c:v>
                </c:pt>
              </c:strCache>
            </c:strRef>
          </c:cat>
          <c:val>
            <c:numRef>
              <c:f>Sheet1!$B$2:$B$9</c:f>
              <c:numCache>
                <c:formatCode>General</c:formatCode>
                <c:ptCount val="8"/>
                <c:pt idx="3" formatCode="0%">
                  <c:v>0.01</c:v>
                </c:pt>
                <c:pt idx="4" formatCode="0%">
                  <c:v>0.01</c:v>
                </c:pt>
                <c:pt idx="5" formatCode="0%">
                  <c:v>0.05</c:v>
                </c:pt>
                <c:pt idx="6" formatCode="0%">
                  <c:v>0.09</c:v>
                </c:pt>
                <c:pt idx="7" formatCode="0%">
                  <c:v>0.56000000000000005</c:v>
                </c:pt>
              </c:numCache>
            </c:numRef>
          </c:val>
          <c:extLst>
            <c:ext xmlns:c16="http://schemas.microsoft.com/office/drawing/2014/chart" uri="{C3380CC4-5D6E-409C-BE32-E72D297353CC}">
              <c16:uniqueId val="{00000008-F9FB-4AB2-8B12-D25C1F2329A0}"/>
            </c:ext>
          </c:extLst>
        </c:ser>
        <c:ser>
          <c:idx val="1"/>
          <c:order val="1"/>
          <c:tx>
            <c:strRef>
              <c:f>Sheet1!$C$1</c:f>
              <c:strCache>
                <c:ptCount val="1"/>
                <c:pt idx="0">
                  <c:v>3 to 5 days</c:v>
                </c:pt>
              </c:strCache>
            </c:strRef>
          </c:tx>
          <c:spPr>
            <a:solidFill>
              <a:schemeClr val="tx2"/>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Bus</c:v>
                </c:pt>
                <c:pt idx="1">
                  <c:v>Taxi, hired care, limo, Uber, Lyft</c:v>
                </c:pt>
                <c:pt idx="2">
                  <c:v>Train, rail, light rail</c:v>
                </c:pt>
                <c:pt idx="3">
                  <c:v>Other</c:v>
                </c:pt>
                <c:pt idx="4">
                  <c:v>Bike</c:v>
                </c:pt>
                <c:pt idx="5">
                  <c:v>Carpool</c:v>
                </c:pt>
                <c:pt idx="6">
                  <c:v>Walk</c:v>
                </c:pt>
                <c:pt idx="7">
                  <c:v>Driving myself, alone</c:v>
                </c:pt>
              </c:strCache>
            </c:strRef>
          </c:cat>
          <c:val>
            <c:numRef>
              <c:f>Sheet1!$C$2:$C$9</c:f>
              <c:numCache>
                <c:formatCode>0%</c:formatCode>
                <c:ptCount val="8"/>
                <c:pt idx="0">
                  <c:v>0.01</c:v>
                </c:pt>
                <c:pt idx="1">
                  <c:v>0.01</c:v>
                </c:pt>
                <c:pt idx="2">
                  <c:v>0.02</c:v>
                </c:pt>
                <c:pt idx="3">
                  <c:v>0.01</c:v>
                </c:pt>
                <c:pt idx="4">
                  <c:v>0.02</c:v>
                </c:pt>
                <c:pt idx="5">
                  <c:v>0.08</c:v>
                </c:pt>
                <c:pt idx="6">
                  <c:v>0.1</c:v>
                </c:pt>
                <c:pt idx="7">
                  <c:v>0.28000000000000003</c:v>
                </c:pt>
              </c:numCache>
            </c:numRef>
          </c:val>
          <c:extLst>
            <c:ext xmlns:c16="http://schemas.microsoft.com/office/drawing/2014/chart" uri="{C3380CC4-5D6E-409C-BE32-E72D297353CC}">
              <c16:uniqueId val="{00000008-41DF-49D6-8A52-3A151AF0830E}"/>
            </c:ext>
          </c:extLst>
        </c:ser>
        <c:ser>
          <c:idx val="2"/>
          <c:order val="2"/>
          <c:tx>
            <c:strRef>
              <c:f>Sheet1!$D$1</c:f>
              <c:strCache>
                <c:ptCount val="1"/>
                <c:pt idx="0">
                  <c:v>1 to 2 days</c:v>
                </c:pt>
              </c:strCache>
            </c:strRef>
          </c:tx>
          <c:spPr>
            <a:solidFill>
              <a:schemeClr val="accent5">
                <a:lumMod val="60000"/>
                <a:lumOff val="40000"/>
              </a:schemeClr>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Bus</c:v>
                </c:pt>
                <c:pt idx="1">
                  <c:v>Taxi, hired care, limo, Uber, Lyft</c:v>
                </c:pt>
                <c:pt idx="2">
                  <c:v>Train, rail, light rail</c:v>
                </c:pt>
                <c:pt idx="3">
                  <c:v>Other</c:v>
                </c:pt>
                <c:pt idx="4">
                  <c:v>Bike</c:v>
                </c:pt>
                <c:pt idx="5">
                  <c:v>Carpool</c:v>
                </c:pt>
                <c:pt idx="6">
                  <c:v>Walk</c:v>
                </c:pt>
                <c:pt idx="7">
                  <c:v>Driving myself, alone</c:v>
                </c:pt>
              </c:strCache>
            </c:strRef>
          </c:cat>
          <c:val>
            <c:numRef>
              <c:f>Sheet1!$D$2:$D$9</c:f>
              <c:numCache>
                <c:formatCode>0%</c:formatCode>
                <c:ptCount val="8"/>
                <c:pt idx="0">
                  <c:v>0.01</c:v>
                </c:pt>
                <c:pt idx="1">
                  <c:v>0.09</c:v>
                </c:pt>
                <c:pt idx="2">
                  <c:v>0.01</c:v>
                </c:pt>
                <c:pt idx="3">
                  <c:v>0.05</c:v>
                </c:pt>
                <c:pt idx="4">
                  <c:v>0.12</c:v>
                </c:pt>
                <c:pt idx="5">
                  <c:v>0.25</c:v>
                </c:pt>
                <c:pt idx="6">
                  <c:v>0.34</c:v>
                </c:pt>
                <c:pt idx="7">
                  <c:v>0.15</c:v>
                </c:pt>
              </c:numCache>
            </c:numRef>
          </c:val>
          <c:extLst>
            <c:ext xmlns:c16="http://schemas.microsoft.com/office/drawing/2014/chart" uri="{C3380CC4-5D6E-409C-BE32-E72D297353CC}">
              <c16:uniqueId val="{00000009-41DF-49D6-8A52-3A151AF0830E}"/>
            </c:ext>
          </c:extLst>
        </c:ser>
        <c:dLbls>
          <c:dLblPos val="ctr"/>
          <c:showLegendKey val="0"/>
          <c:showVal val="1"/>
          <c:showCatName val="0"/>
          <c:showSerName val="0"/>
          <c:showPercent val="0"/>
          <c:showBubbleSize val="0"/>
        </c:dLbls>
        <c:gapWidth val="57"/>
        <c:overlap val="100"/>
        <c:axId val="235483824"/>
        <c:axId val="235489728"/>
      </c:barChart>
      <c:catAx>
        <c:axId val="23548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132D29"/>
                </a:solidFill>
                <a:latin typeface="+mj-lt"/>
                <a:ea typeface="+mn-ea"/>
                <a:cs typeface="+mn-cs"/>
              </a:defRPr>
            </a:pPr>
            <a:endParaRPr lang="en-US"/>
          </a:p>
        </c:txPr>
        <c:crossAx val="235489728"/>
        <c:crosses val="autoZero"/>
        <c:auto val="1"/>
        <c:lblAlgn val="ctr"/>
        <c:lblOffset val="100"/>
        <c:noMultiLvlLbl val="0"/>
      </c:catAx>
      <c:valAx>
        <c:axId val="23548972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235483824"/>
        <c:crosses val="autoZero"/>
        <c:crossBetween val="between"/>
      </c:valAx>
      <c:spPr>
        <a:noFill/>
        <a:ln>
          <a:noFill/>
        </a:ln>
        <a:effectLst/>
      </c:spPr>
    </c:plotArea>
    <c:legend>
      <c:legendPos val="r"/>
      <c:layout>
        <c:manualLayout>
          <c:xMode val="edge"/>
          <c:yMode val="edge"/>
          <c:x val="0.27037500767811995"/>
          <c:y val="4.1627575282696096E-2"/>
          <c:w val="0.60808891166854318"/>
          <c:h val="0.151015494210232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02739974109196"/>
          <c:y val="8.3346397830267177E-3"/>
          <c:w val="0.42386589639496292"/>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D353-4B06-B64E-D1C5B53056F5}"/>
              </c:ext>
            </c:extLst>
          </c:dPt>
          <c:dLbls>
            <c:spPr>
              <a:noFill/>
              <a:ln>
                <a:noFill/>
              </a:ln>
              <a:effectLst/>
            </c:spPr>
            <c:txPr>
              <a:bodyPr rot="0" spcFirstLastPara="1" vertOverflow="ellipsis" vert="horz" wrap="square" anchor="ctr" anchorCtr="1"/>
              <a:lstStyle/>
              <a:p>
                <a:pPr>
                  <a:defRPr sz="15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Inclusivity and Engagement</c:v>
                </c:pt>
                <c:pt idx="1">
                  <c:v>Mobility</c:v>
                </c:pt>
                <c:pt idx="2">
                  <c:v>Health and Wellness</c:v>
                </c:pt>
                <c:pt idx="3">
                  <c:v>Education, Arts, and Culture</c:v>
                </c:pt>
                <c:pt idx="4">
                  <c:v>Natural Environment</c:v>
                </c:pt>
                <c:pt idx="5">
                  <c:v>Parks and Recreation</c:v>
                </c:pt>
                <c:pt idx="6">
                  <c:v>Community Design</c:v>
                </c:pt>
                <c:pt idx="7">
                  <c:v>Economy</c:v>
                </c:pt>
                <c:pt idx="8">
                  <c:v>Safety</c:v>
                </c:pt>
                <c:pt idx="9">
                  <c:v>Utilities</c:v>
                </c:pt>
              </c:strCache>
            </c:strRef>
          </c:cat>
          <c:val>
            <c:numRef>
              <c:f>Sheet1!$B$2:$B$11</c:f>
              <c:numCache>
                <c:formatCode>General</c:formatCode>
                <c:ptCount val="10"/>
                <c:pt idx="6" formatCode="0%">
                  <c:v>0.84</c:v>
                </c:pt>
              </c:numCache>
            </c:numRef>
          </c:val>
          <c:extLst>
            <c:ext xmlns:c16="http://schemas.microsoft.com/office/drawing/2014/chart" uri="{C3380CC4-5D6E-409C-BE32-E72D297353CC}">
              <c16:uniqueId val="{00000001-D353-4B06-B64E-D1C5B53056F5}"/>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Inclusivity and Engagement</c:v>
                </c:pt>
                <c:pt idx="1">
                  <c:v>Mobility</c:v>
                </c:pt>
                <c:pt idx="2">
                  <c:v>Health and Wellness</c:v>
                </c:pt>
                <c:pt idx="3">
                  <c:v>Education, Arts, and Culture</c:v>
                </c:pt>
                <c:pt idx="4">
                  <c:v>Natural Environment</c:v>
                </c:pt>
                <c:pt idx="5">
                  <c:v>Parks and Recreation</c:v>
                </c:pt>
                <c:pt idx="6">
                  <c:v>Community Design</c:v>
                </c:pt>
                <c:pt idx="7">
                  <c:v>Economy</c:v>
                </c:pt>
                <c:pt idx="8">
                  <c:v>Safety</c:v>
                </c:pt>
                <c:pt idx="9">
                  <c:v>Utilities</c:v>
                </c:pt>
              </c:strCache>
            </c:strRef>
          </c:cat>
          <c:val>
            <c:numRef>
              <c:f>Sheet1!$C$2:$C$11</c:f>
              <c:numCache>
                <c:formatCode>0%</c:formatCode>
                <c:ptCount val="10"/>
                <c:pt idx="0">
                  <c:v>0.65</c:v>
                </c:pt>
                <c:pt idx="1">
                  <c:v>0.66</c:v>
                </c:pt>
                <c:pt idx="2">
                  <c:v>0.68</c:v>
                </c:pt>
                <c:pt idx="3">
                  <c:v>0.69</c:v>
                </c:pt>
                <c:pt idx="4">
                  <c:v>0.77</c:v>
                </c:pt>
                <c:pt idx="5">
                  <c:v>0.78</c:v>
                </c:pt>
                <c:pt idx="7">
                  <c:v>0.87</c:v>
                </c:pt>
                <c:pt idx="8">
                  <c:v>0.92</c:v>
                </c:pt>
                <c:pt idx="9">
                  <c:v>0.95</c:v>
                </c:pt>
              </c:numCache>
            </c:numRef>
          </c:val>
          <c:extLst>
            <c:ext xmlns:c16="http://schemas.microsoft.com/office/drawing/2014/chart" uri="{C3380CC4-5D6E-409C-BE32-E72D297353CC}">
              <c16:uniqueId val="{00000002-D353-4B06-B64E-D1C5B53056F5}"/>
            </c:ext>
          </c:extLst>
        </c:ser>
        <c:ser>
          <c:idx val="2"/>
          <c:order val="2"/>
          <c:tx>
            <c:strRef>
              <c:f>Sheet1!$D$1</c:f>
              <c:strCache>
                <c:ptCount val="1"/>
                <c:pt idx="0">
                  <c:v>Lower</c:v>
                </c:pt>
              </c:strCache>
            </c:strRef>
          </c:tx>
          <c:spPr>
            <a:solidFill>
              <a:srgbClr val="D3E2B8"/>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Inclusivity and Engagement</c:v>
                </c:pt>
                <c:pt idx="1">
                  <c:v>Mobility</c:v>
                </c:pt>
                <c:pt idx="2">
                  <c:v>Health and Wellness</c:v>
                </c:pt>
                <c:pt idx="3">
                  <c:v>Education, Arts, and Culture</c:v>
                </c:pt>
                <c:pt idx="4">
                  <c:v>Natural Environment</c:v>
                </c:pt>
                <c:pt idx="5">
                  <c:v>Parks and Recreation</c:v>
                </c:pt>
                <c:pt idx="6">
                  <c:v>Community Design</c:v>
                </c:pt>
                <c:pt idx="7">
                  <c:v>Economy</c:v>
                </c:pt>
                <c:pt idx="8">
                  <c:v>Safety</c:v>
                </c:pt>
                <c:pt idx="9">
                  <c:v>Utilities</c:v>
                </c:pt>
              </c:strCache>
            </c:strRef>
          </c:cat>
          <c:val>
            <c:numRef>
              <c:f>Sheet1!$D$2:$D$11</c:f>
              <c:numCache>
                <c:formatCode>General</c:formatCode>
                <c:ptCount val="10"/>
              </c:numCache>
            </c:numRef>
          </c:val>
          <c:extLst>
            <c:ext xmlns:c16="http://schemas.microsoft.com/office/drawing/2014/chart" uri="{C3380CC4-5D6E-409C-BE32-E72D297353CC}">
              <c16:uniqueId val="{00000003-D353-4B06-B64E-D1C5B53056F5}"/>
            </c:ext>
          </c:extLst>
        </c:ser>
        <c:ser>
          <c:idx val="3"/>
          <c:order val="3"/>
          <c:tx>
            <c:strRef>
              <c:f>Sheet1!$E$1</c:f>
              <c:strCache>
                <c:ptCount val="1"/>
                <c:pt idx="0">
                  <c:v>Much Lower</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schemeClr>
              </a:solidFill>
              <a:ln>
                <a:solidFill>
                  <a:srgbClr val="FAE695"/>
                </a:solidFill>
              </a:ln>
              <a:effectLst/>
            </c:spPr>
            <c:extLst>
              <c:ext xmlns:c16="http://schemas.microsoft.com/office/drawing/2014/chart" uri="{C3380CC4-5D6E-409C-BE32-E72D297353CC}">
                <c16:uniqueId val="{00000003-C70A-4474-BF40-A52515D6957E}"/>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Sheet1!$A$2:$A$11</c:f>
              <c:strCache>
                <c:ptCount val="10"/>
                <c:pt idx="0">
                  <c:v>Inclusivity and Engagement</c:v>
                </c:pt>
                <c:pt idx="1">
                  <c:v>Mobility</c:v>
                </c:pt>
                <c:pt idx="2">
                  <c:v>Health and Wellness</c:v>
                </c:pt>
                <c:pt idx="3">
                  <c:v>Education, Arts, and Culture</c:v>
                </c:pt>
                <c:pt idx="4">
                  <c:v>Natural Environment</c:v>
                </c:pt>
                <c:pt idx="5">
                  <c:v>Parks and Recreation</c:v>
                </c:pt>
                <c:pt idx="6">
                  <c:v>Community Design</c:v>
                </c:pt>
                <c:pt idx="7">
                  <c:v>Economy</c:v>
                </c:pt>
                <c:pt idx="8">
                  <c:v>Safety</c:v>
                </c:pt>
                <c:pt idx="9">
                  <c:v>Utilities</c:v>
                </c:pt>
              </c:strCache>
            </c:strRef>
          </c:cat>
          <c:val>
            <c:numRef>
              <c:f>Sheet1!$E$2:$E$11</c:f>
              <c:numCache>
                <c:formatCode>General</c:formatCode>
                <c:ptCount val="10"/>
              </c:numCache>
            </c:numRef>
          </c:val>
          <c:extLst>
            <c:ext xmlns:c16="http://schemas.microsoft.com/office/drawing/2014/chart" uri="{C3380CC4-5D6E-409C-BE32-E72D297353CC}">
              <c16:uniqueId val="{00000001-C70A-4474-BF40-A52515D6957E}"/>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6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t"/>
      <c:layout>
        <c:manualLayout>
          <c:xMode val="edge"/>
          <c:yMode val="edge"/>
          <c:x val="0.8675407459294936"/>
          <c:y val="0.34924726168536008"/>
          <c:w val="0.13245925407050638"/>
          <c:h val="0.44983597494719163"/>
        </c:manualLayout>
      </c:layout>
      <c:overlay val="0"/>
      <c:spPr>
        <a:noFill/>
        <a:ln>
          <a:noFill/>
        </a:ln>
        <a:effectLst/>
      </c:spPr>
      <c:txPr>
        <a:bodyPr rot="0" spcFirstLastPara="1" vertOverflow="ellipsis" vert="horz" wrap="square" anchor="t" anchorCtr="1"/>
        <a:lstStyle/>
        <a:p>
          <a:pPr algn="just">
            <a:defRPr sz="16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67733364624191"/>
          <c:y val="1.1319691256361156E-2"/>
          <c:w val="0.32379863963232719"/>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Water resources</c:v>
                </c:pt>
                <c:pt idx="1">
                  <c:v>Preservation of natural areas</c:v>
                </c:pt>
                <c:pt idx="2">
                  <c:v>Open space</c:v>
                </c:pt>
                <c:pt idx="3">
                  <c:v>Overall quality of natural environment</c:v>
                </c:pt>
                <c:pt idx="4">
                  <c:v>Yard waste pick-up</c:v>
                </c:pt>
                <c:pt idx="5">
                  <c:v>Recycling</c:v>
                </c:pt>
              </c:strCache>
            </c:strRef>
          </c:cat>
          <c:val>
            <c:numRef>
              <c:f>Sheet1!$B$2:$B$7</c:f>
              <c:numCache>
                <c:formatCode>General</c:formatCode>
                <c:ptCount val="6"/>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Water resources</c:v>
                </c:pt>
                <c:pt idx="1">
                  <c:v>Preservation of natural areas</c:v>
                </c:pt>
                <c:pt idx="2">
                  <c:v>Open space</c:v>
                </c:pt>
                <c:pt idx="3">
                  <c:v>Overall quality of natural environment</c:v>
                </c:pt>
                <c:pt idx="4">
                  <c:v>Yard waste pick-up</c:v>
                </c:pt>
                <c:pt idx="5">
                  <c:v>Recycling</c:v>
                </c:pt>
              </c:strCache>
            </c:strRef>
          </c:cat>
          <c:val>
            <c:numRef>
              <c:f>Sheet1!$C$2:$C$7</c:f>
              <c:numCache>
                <c:formatCode>0%</c:formatCode>
                <c:ptCount val="6"/>
                <c:pt idx="1">
                  <c:v>0.47</c:v>
                </c:pt>
                <c:pt idx="2">
                  <c:v>0.48</c:v>
                </c:pt>
                <c:pt idx="4">
                  <c:v>0.59</c:v>
                </c:pt>
                <c:pt idx="5">
                  <c:v>0.75</c:v>
                </c:pt>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Water resources</c:v>
                </c:pt>
                <c:pt idx="1">
                  <c:v>Preservation of natural areas</c:v>
                </c:pt>
                <c:pt idx="2">
                  <c:v>Open space</c:v>
                </c:pt>
                <c:pt idx="3">
                  <c:v>Overall quality of natural environment</c:v>
                </c:pt>
                <c:pt idx="4">
                  <c:v>Yard waste pick-up</c:v>
                </c:pt>
                <c:pt idx="5">
                  <c:v>Recycling</c:v>
                </c:pt>
              </c:strCache>
            </c:strRef>
          </c:cat>
          <c:val>
            <c:numRef>
              <c:f>Sheet1!$D$2:$D$7</c:f>
              <c:numCache>
                <c:formatCode>General</c:formatCode>
                <c:ptCount val="6"/>
                <c:pt idx="3" formatCode="0%">
                  <c:v>0.55000000000000004</c:v>
                </c:pt>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Sheet1!$A$2:$A$7</c:f>
              <c:strCache>
                <c:ptCount val="6"/>
                <c:pt idx="0">
                  <c:v>Water resources</c:v>
                </c:pt>
                <c:pt idx="1">
                  <c:v>Preservation of natural areas</c:v>
                </c:pt>
                <c:pt idx="2">
                  <c:v>Open space</c:v>
                </c:pt>
                <c:pt idx="3">
                  <c:v>Overall quality of natural environment</c:v>
                </c:pt>
                <c:pt idx="4">
                  <c:v>Yard waste pick-up</c:v>
                </c:pt>
                <c:pt idx="5">
                  <c:v>Recycling</c:v>
                </c:pt>
              </c:strCache>
            </c:strRef>
          </c:cat>
          <c:val>
            <c:numRef>
              <c:f>Sheet1!$E$2:$E$7</c:f>
              <c:numCache>
                <c:formatCode>General</c:formatCode>
                <c:ptCount val="6"/>
                <c:pt idx="0" formatCode="0%">
                  <c:v>0.33</c:v>
                </c:pt>
              </c:numCache>
            </c:numRef>
          </c:val>
          <c:extLst>
            <c:ext xmlns:c16="http://schemas.microsoft.com/office/drawing/2014/chart" uri="{C3380CC4-5D6E-409C-BE32-E72D297353CC}">
              <c16:uniqueId val="{00000001-3FBF-4EA5-BBCF-043F30924149}"/>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0.8501186204746306"/>
          <c:y val="0.36810667586783319"/>
          <c:w val="0.11361776503704371"/>
          <c:h val="0.2697565161675794"/>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393186627039379"/>
          <c:y val="8.334639783026716E-3"/>
          <c:w val="0.32379863963232719"/>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Opportunities to participate in community matters</c:v>
                </c:pt>
                <c:pt idx="1">
                  <c:v>Opportunities to volunteer</c:v>
                </c:pt>
                <c:pt idx="2">
                  <c:v>Making all residents feel welcome</c:v>
                </c:pt>
                <c:pt idx="3">
                  <c:v>Attracting people from diverse backgrounds</c:v>
                </c:pt>
                <c:pt idx="4">
                  <c:v>Valuing/respecting residents from diverse backgrounds</c:v>
                </c:pt>
              </c:strCache>
            </c:strRef>
          </c:cat>
          <c:val>
            <c:numRef>
              <c:f>Sheet1!$B$2:$B$6</c:f>
              <c:numCache>
                <c:formatCode>General</c:formatCode>
                <c:ptCount val="5"/>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Opportunities to participate in community matters</c:v>
                </c:pt>
                <c:pt idx="1">
                  <c:v>Opportunities to volunteer</c:v>
                </c:pt>
                <c:pt idx="2">
                  <c:v>Making all residents feel welcome</c:v>
                </c:pt>
                <c:pt idx="3">
                  <c:v>Attracting people from diverse backgrounds</c:v>
                </c:pt>
                <c:pt idx="4">
                  <c:v>Valuing/respecting residents from diverse backgrounds</c:v>
                </c:pt>
              </c:strCache>
            </c:strRef>
          </c:cat>
          <c:val>
            <c:numRef>
              <c:f>Sheet1!$C$2:$C$6</c:f>
              <c:numCache>
                <c:formatCode>0%</c:formatCode>
                <c:ptCount val="5"/>
                <c:pt idx="0">
                  <c:v>0.54</c:v>
                </c:pt>
                <c:pt idx="1">
                  <c:v>0.55000000000000004</c:v>
                </c:pt>
                <c:pt idx="2">
                  <c:v>0.56999999999999995</c:v>
                </c:pt>
                <c:pt idx="3">
                  <c:v>0.59</c:v>
                </c:pt>
                <c:pt idx="4">
                  <c:v>0.63</c:v>
                </c:pt>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Opportunities to participate in community matters</c:v>
                </c:pt>
                <c:pt idx="1">
                  <c:v>Opportunities to volunteer</c:v>
                </c:pt>
                <c:pt idx="2">
                  <c:v>Making all residents feel welcome</c:v>
                </c:pt>
                <c:pt idx="3">
                  <c:v>Attracting people from diverse backgrounds</c:v>
                </c:pt>
                <c:pt idx="4">
                  <c:v>Valuing/respecting residents from diverse backgrounds</c:v>
                </c:pt>
              </c:strCache>
            </c:strRef>
          </c:cat>
          <c:val>
            <c:numRef>
              <c:f>Sheet1!$D$2:$D$6</c:f>
              <c:numCache>
                <c:formatCode>General</c:formatCode>
                <c:ptCount val="5"/>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Opportunities to participate in community matters</c:v>
                </c:pt>
                <c:pt idx="1">
                  <c:v>Opportunities to volunteer</c:v>
                </c:pt>
                <c:pt idx="2">
                  <c:v>Making all residents feel welcome</c:v>
                </c:pt>
                <c:pt idx="3">
                  <c:v>Attracting people from diverse backgrounds</c:v>
                </c:pt>
                <c:pt idx="4">
                  <c:v>Valuing/respecting residents from diverse backgrounds</c:v>
                </c:pt>
              </c:strCache>
            </c:strRef>
          </c:cat>
          <c:val>
            <c:numRef>
              <c:f>Sheet1!$E$2:$E$6</c:f>
              <c:numCache>
                <c:formatCode>General</c:formatCode>
                <c:ptCount val="5"/>
              </c:numCache>
            </c:numRef>
          </c:val>
          <c:extLst>
            <c:ext xmlns:c16="http://schemas.microsoft.com/office/drawing/2014/chart" uri="{C3380CC4-5D6E-409C-BE32-E72D297353CC}">
              <c16:uniqueId val="{00000001-1852-49A0-BF5D-F0DB70D183A1}"/>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0.85936158261744333"/>
          <c:y val="0.30331954176874409"/>
          <c:w val="0.10883801748738245"/>
          <c:h val="0.2697565161675794"/>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82035888773318"/>
          <c:y val="5.3495883096922742E-3"/>
          <c:w val="0.3237986458090838"/>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BFB3-4DC9-915B-50D068AB651C}"/>
              </c:ext>
            </c:extLst>
          </c:dPt>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 image or reputation</c:v>
                </c:pt>
                <c:pt idx="1">
                  <c:v>The overall quality of life</c:v>
                </c:pt>
                <c:pt idx="2">
                  <c:v>Recommend living in Anna to someone who asks</c:v>
                </c:pt>
                <c:pt idx="3">
                  <c:v>Remain in Anna for the next five years</c:v>
                </c:pt>
              </c:strCache>
            </c:strRef>
          </c:cat>
          <c:val>
            <c:numRef>
              <c:f>Sheet1!$B$2:$B$5</c:f>
              <c:numCache>
                <c:formatCode>General</c:formatCode>
                <c:ptCount val="4"/>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 image or reputation</c:v>
                </c:pt>
                <c:pt idx="1">
                  <c:v>The overall quality of life</c:v>
                </c:pt>
                <c:pt idx="2">
                  <c:v>Recommend living in Anna to someone who asks</c:v>
                </c:pt>
                <c:pt idx="3">
                  <c:v>Remain in Anna for the next five years</c:v>
                </c:pt>
              </c:strCache>
            </c:strRef>
          </c:cat>
          <c:val>
            <c:numRef>
              <c:f>Sheet1!$C$2:$C$5</c:f>
              <c:numCache>
                <c:formatCode>General</c:formatCode>
                <c:ptCount val="4"/>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 image or reputation</c:v>
                </c:pt>
                <c:pt idx="1">
                  <c:v>The overall quality of life</c:v>
                </c:pt>
                <c:pt idx="2">
                  <c:v>Recommend living in Anna to someone who asks</c:v>
                </c:pt>
                <c:pt idx="3">
                  <c:v>Remain in Anna for the next five years</c:v>
                </c:pt>
              </c:strCache>
            </c:strRef>
          </c:cat>
          <c:val>
            <c:numRef>
              <c:f>Sheet1!$D$2:$D$5</c:f>
              <c:numCache>
                <c:formatCode>0%</c:formatCode>
                <c:ptCount val="4"/>
                <c:pt idx="0">
                  <c:v>0.48</c:v>
                </c:pt>
                <c:pt idx="1">
                  <c:v>0.55000000000000004</c:v>
                </c:pt>
                <c:pt idx="2">
                  <c:v>0.63</c:v>
                </c:pt>
                <c:pt idx="3">
                  <c:v>0.64</c:v>
                </c:pt>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solidFill>
            <a:ln>
              <a:noFill/>
            </a:ln>
            <a:effectLst/>
          </c:spPr>
          <c:invertIfNegative val="0"/>
          <c:dPt>
            <c:idx val="0"/>
            <c:invertIfNegative val="0"/>
            <c:bubble3D val="0"/>
            <c:spPr>
              <a:solidFill>
                <a:srgbClr val="FAE695"/>
              </a:solidFill>
              <a:ln>
                <a:noFill/>
              </a:ln>
              <a:effectLst/>
            </c:spPr>
            <c:extLst>
              <c:ext xmlns:c16="http://schemas.microsoft.com/office/drawing/2014/chart" uri="{C3380CC4-5D6E-409C-BE32-E72D297353CC}">
                <c16:uniqueId val="{00000004-707A-4224-BC1D-E472E3E85941}"/>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4"/>
                <c:pt idx="0">
                  <c:v>Overall image or reputation</c:v>
                </c:pt>
                <c:pt idx="1">
                  <c:v>The overall quality of life</c:v>
                </c:pt>
                <c:pt idx="2">
                  <c:v>Recommend living in Anna to someone who asks</c:v>
                </c:pt>
                <c:pt idx="3">
                  <c:v>Remain in Anna for the next five years</c:v>
                </c:pt>
              </c:strCache>
            </c:strRef>
          </c:cat>
          <c:val>
            <c:numRef>
              <c:f>Sheet1!$E$2:$E$5</c:f>
              <c:numCache>
                <c:formatCode>General</c:formatCode>
                <c:ptCount val="4"/>
              </c:numCache>
            </c:numRef>
          </c:val>
          <c:extLst>
            <c:ext xmlns:c16="http://schemas.microsoft.com/office/drawing/2014/chart" uri="{C3380CC4-5D6E-409C-BE32-E72D297353CC}">
              <c16:uniqueId val="{00000003-707A-4224-BC1D-E472E3E85941}"/>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0.85949785163419457"/>
          <c:y val="0.38004688176117096"/>
          <c:w val="0.11572899912575788"/>
          <c:h val="0.2697565161675794"/>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018938648293958"/>
          <c:y val="2.3645368363578328E-3"/>
          <c:w val="0.32334478014036794"/>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Shopping opportunities</c:v>
                </c:pt>
                <c:pt idx="1">
                  <c:v>Employment opportunities</c:v>
                </c:pt>
                <c:pt idx="2">
                  <c:v>Vibrancy of downtown/commercial area</c:v>
                </c:pt>
                <c:pt idx="3">
                  <c:v>Variety of business and service establishments</c:v>
                </c:pt>
                <c:pt idx="4">
                  <c:v>Overall economic health</c:v>
                </c:pt>
                <c:pt idx="5">
                  <c:v>Overall quality of business and service establishments</c:v>
                </c:pt>
                <c:pt idx="6">
                  <c:v>Economic development</c:v>
                </c:pt>
              </c:strCache>
            </c:strRef>
          </c:cat>
          <c:val>
            <c:numRef>
              <c:f>Sheet1!$B$2:$B$8</c:f>
              <c:numCache>
                <c:formatCode>General</c:formatCode>
                <c:ptCount val="7"/>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Shopping opportunities</c:v>
                </c:pt>
                <c:pt idx="1">
                  <c:v>Employment opportunities</c:v>
                </c:pt>
                <c:pt idx="2">
                  <c:v>Vibrancy of downtown/commercial area</c:v>
                </c:pt>
                <c:pt idx="3">
                  <c:v>Variety of business and service establishments</c:v>
                </c:pt>
                <c:pt idx="4">
                  <c:v>Overall economic health</c:v>
                </c:pt>
                <c:pt idx="5">
                  <c:v>Overall quality of business and service establishments</c:v>
                </c:pt>
                <c:pt idx="6">
                  <c:v>Economic development</c:v>
                </c:pt>
              </c:strCache>
            </c:strRef>
          </c:cat>
          <c:val>
            <c:numRef>
              <c:f>Sheet1!$C$2:$C$8</c:f>
              <c:numCache>
                <c:formatCode>General</c:formatCode>
                <c:ptCount val="7"/>
                <c:pt idx="4" formatCode="0%">
                  <c:v>0.47</c:v>
                </c:pt>
                <c:pt idx="6" formatCode="0%">
                  <c:v>0.49</c:v>
                </c:pt>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Shopping opportunities</c:v>
                </c:pt>
                <c:pt idx="1">
                  <c:v>Employment opportunities</c:v>
                </c:pt>
                <c:pt idx="2">
                  <c:v>Vibrancy of downtown/commercial area</c:v>
                </c:pt>
                <c:pt idx="3">
                  <c:v>Variety of business and service establishments</c:v>
                </c:pt>
                <c:pt idx="4">
                  <c:v>Overall economic health</c:v>
                </c:pt>
                <c:pt idx="5">
                  <c:v>Overall quality of business and service establishments</c:v>
                </c:pt>
                <c:pt idx="6">
                  <c:v>Economic development</c:v>
                </c:pt>
              </c:strCache>
            </c:strRef>
          </c:cat>
          <c:val>
            <c:numRef>
              <c:f>Sheet1!$D$2:$D$8</c:f>
              <c:numCache>
                <c:formatCode>0%</c:formatCode>
                <c:ptCount val="7"/>
                <c:pt idx="1">
                  <c:v>0.17</c:v>
                </c:pt>
                <c:pt idx="3">
                  <c:v>0.35</c:v>
                </c:pt>
                <c:pt idx="5">
                  <c:v>0.49</c:v>
                </c:pt>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Sheet1!$A$2:$A$8</c:f>
              <c:strCache>
                <c:ptCount val="7"/>
                <c:pt idx="0">
                  <c:v>Shopping opportunities</c:v>
                </c:pt>
                <c:pt idx="1">
                  <c:v>Employment opportunities</c:v>
                </c:pt>
                <c:pt idx="2">
                  <c:v>Vibrancy of downtown/commercial area</c:v>
                </c:pt>
                <c:pt idx="3">
                  <c:v>Variety of business and service establishments</c:v>
                </c:pt>
                <c:pt idx="4">
                  <c:v>Overall economic health</c:v>
                </c:pt>
                <c:pt idx="5">
                  <c:v>Overall quality of business and service establishments</c:v>
                </c:pt>
                <c:pt idx="6">
                  <c:v>Economic development</c:v>
                </c:pt>
              </c:strCache>
            </c:strRef>
          </c:cat>
          <c:val>
            <c:numRef>
              <c:f>Sheet1!$E$2:$E$8</c:f>
              <c:numCache>
                <c:formatCode>General</c:formatCode>
                <c:ptCount val="7"/>
                <c:pt idx="0" formatCode="0%">
                  <c:v>0.17</c:v>
                </c:pt>
                <c:pt idx="2" formatCode="0%">
                  <c:v>0.24</c:v>
                </c:pt>
              </c:numCache>
            </c:numRef>
          </c:val>
          <c:extLst>
            <c:ext xmlns:c16="http://schemas.microsoft.com/office/drawing/2014/chart" uri="{C3380CC4-5D6E-409C-BE32-E72D297353CC}">
              <c16:uniqueId val="{00000001-C991-465F-A1DE-582D91A1D4CE}"/>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0.85856865157480311"/>
          <c:y val="0.27258502872113111"/>
          <c:w val="0.10705634842519685"/>
          <c:h val="0.2697565161675794"/>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32418005699575"/>
          <c:y val="2.8025957479988289E-2"/>
          <c:w val="0.32334478014036794"/>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Public library services</c:v>
                </c:pt>
                <c:pt idx="1">
                  <c:v>Health services</c:v>
                </c:pt>
                <c:pt idx="2">
                  <c:v>Public information services</c:v>
                </c:pt>
                <c:pt idx="3">
                  <c:v>Sewer services</c:v>
                </c:pt>
                <c:pt idx="4">
                  <c:v>Police/Sheriff services</c:v>
                </c:pt>
              </c:strCache>
            </c:strRef>
          </c:cat>
          <c:val>
            <c:numRef>
              <c:f>Sheet1!$B$2:$B$6</c:f>
              <c:numCache>
                <c:formatCode>General</c:formatCode>
                <c:ptCount val="5"/>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Public library services</c:v>
                </c:pt>
                <c:pt idx="1">
                  <c:v>Health services</c:v>
                </c:pt>
                <c:pt idx="2">
                  <c:v>Public information services</c:v>
                </c:pt>
                <c:pt idx="3">
                  <c:v>Sewer services</c:v>
                </c:pt>
                <c:pt idx="4">
                  <c:v>Police/Sheriff services</c:v>
                </c:pt>
              </c:strCache>
            </c:strRef>
          </c:cat>
          <c:val>
            <c:numRef>
              <c:f>Sheet1!$C$2:$C$6</c:f>
              <c:numCache>
                <c:formatCode>General</c:formatCode>
                <c:ptCount val="5"/>
                <c:pt idx="2" formatCode="0%">
                  <c:v>0.61</c:v>
                </c:pt>
                <c:pt idx="3" formatCode="0%">
                  <c:v>0.65</c:v>
                </c:pt>
                <c:pt idx="4" formatCode="0%">
                  <c:v>0.79</c:v>
                </c:pt>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Public library services</c:v>
                </c:pt>
                <c:pt idx="1">
                  <c:v>Health services</c:v>
                </c:pt>
                <c:pt idx="2">
                  <c:v>Public information services</c:v>
                </c:pt>
                <c:pt idx="3">
                  <c:v>Sewer services</c:v>
                </c:pt>
                <c:pt idx="4">
                  <c:v>Police/Sheriff services</c:v>
                </c:pt>
              </c:strCache>
            </c:strRef>
          </c:cat>
          <c:val>
            <c:numRef>
              <c:f>Sheet1!$D$2:$D$6</c:f>
              <c:numCache>
                <c:formatCode>0%</c:formatCode>
                <c:ptCount val="5"/>
                <c:pt idx="1">
                  <c:v>0.48</c:v>
                </c:pt>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Public library services</c:v>
                </c:pt>
                <c:pt idx="1">
                  <c:v>Health services</c:v>
                </c:pt>
                <c:pt idx="2">
                  <c:v>Public information services</c:v>
                </c:pt>
                <c:pt idx="3">
                  <c:v>Sewer services</c:v>
                </c:pt>
                <c:pt idx="4">
                  <c:v>Police/Sheriff services</c:v>
                </c:pt>
              </c:strCache>
            </c:strRef>
          </c:cat>
          <c:val>
            <c:numRef>
              <c:f>Sheet1!$E$2:$E$6</c:f>
              <c:numCache>
                <c:formatCode>General</c:formatCode>
                <c:ptCount val="5"/>
                <c:pt idx="0" formatCode="0%">
                  <c:v>0.34</c:v>
                </c:pt>
              </c:numCache>
            </c:numRef>
          </c:val>
          <c:extLst>
            <c:ext xmlns:c16="http://schemas.microsoft.com/office/drawing/2014/chart" uri="{C3380CC4-5D6E-409C-BE32-E72D297353CC}">
              <c16:uniqueId val="{00000001-C991-465F-A1DE-582D91A1D4CE}"/>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0%"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1.7374010634741352E-2"/>
          <c:y val="0.27881291557738136"/>
          <c:w val="7.0281129343512869E-2"/>
          <c:h val="0.57804211592791421"/>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453465260290784"/>
          <c:y val="0"/>
          <c:w val="0.32334478014036794"/>
          <c:h val="0.97034108164640365"/>
        </c:manualLayout>
      </c:layout>
      <c:barChart>
        <c:barDir val="bar"/>
        <c:grouping val="stacked"/>
        <c:varyColors val="0"/>
        <c:ser>
          <c:idx val="0"/>
          <c:order val="0"/>
          <c:tx>
            <c:strRef>
              <c:f>Sheet1!$B$1</c:f>
              <c:strCache>
                <c:ptCount val="1"/>
                <c:pt idx="0">
                  <c:v>Higher</c:v>
                </c:pt>
              </c:strCache>
            </c:strRef>
          </c:tx>
          <c:spPr>
            <a:solidFill>
              <a:schemeClr val="accent2"/>
            </a:solidFill>
            <a:ln>
              <a:noFill/>
            </a:ln>
            <a:effectLst/>
          </c:spPr>
          <c:invertIfNegative val="0"/>
          <c:dPt>
            <c:idx val="51"/>
            <c:invertIfNegative val="0"/>
            <c:bubble3D val="0"/>
            <c:extLst>
              <c:ext xmlns:c16="http://schemas.microsoft.com/office/drawing/2014/chart" uri="{C3380CC4-5D6E-409C-BE32-E72D297353CC}">
                <c16:uniqueId val="{00000000-996D-4CFD-8C31-66CDA3B8B5F7}"/>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Ease of travel by public transportation</c:v>
                </c:pt>
                <c:pt idx="1">
                  <c:v>Traffic flow on major streets</c:v>
                </c:pt>
                <c:pt idx="2">
                  <c:v>Ease of travel by bicycle</c:v>
                </c:pt>
                <c:pt idx="3">
                  <c:v>Ease of walking</c:v>
                </c:pt>
                <c:pt idx="4">
                  <c:v>Ease of travel by car</c:v>
                </c:pt>
              </c:strCache>
            </c:strRef>
          </c:cat>
          <c:val>
            <c:numRef>
              <c:f>Sheet1!$B$2:$B$6</c:f>
              <c:numCache>
                <c:formatCode>General</c:formatCode>
                <c:ptCount val="5"/>
              </c:numCache>
            </c:numRef>
          </c:val>
          <c:extLst>
            <c:ext xmlns:c16="http://schemas.microsoft.com/office/drawing/2014/chart" uri="{C3380CC4-5D6E-409C-BE32-E72D297353CC}">
              <c16:uniqueId val="{00000001-996D-4CFD-8C31-66CDA3B8B5F7}"/>
            </c:ext>
          </c:extLst>
        </c:ser>
        <c:ser>
          <c:idx val="1"/>
          <c:order val="1"/>
          <c:tx>
            <c:strRef>
              <c:f>Sheet1!$C$1</c:f>
              <c:strCache>
                <c:ptCount val="1"/>
                <c:pt idx="0">
                  <c:v>Similar</c:v>
                </c:pt>
              </c:strCache>
            </c:strRef>
          </c:tx>
          <c:spPr>
            <a:solidFill>
              <a:srgbClr val="8BAA5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Ease of travel by public transportation</c:v>
                </c:pt>
                <c:pt idx="1">
                  <c:v>Traffic flow on major streets</c:v>
                </c:pt>
                <c:pt idx="2">
                  <c:v>Ease of travel by bicycle</c:v>
                </c:pt>
                <c:pt idx="3">
                  <c:v>Ease of walking</c:v>
                </c:pt>
                <c:pt idx="4">
                  <c:v>Ease of travel by car</c:v>
                </c:pt>
              </c:strCache>
            </c:strRef>
          </c:cat>
          <c:val>
            <c:numRef>
              <c:f>Sheet1!$C$2:$C$6</c:f>
              <c:numCache>
                <c:formatCode>General</c:formatCode>
                <c:ptCount val="5"/>
              </c:numCache>
            </c:numRef>
          </c:val>
          <c:extLst>
            <c:ext xmlns:c16="http://schemas.microsoft.com/office/drawing/2014/chart" uri="{C3380CC4-5D6E-409C-BE32-E72D297353CC}">
              <c16:uniqueId val="{00000002-996D-4CFD-8C31-66CDA3B8B5F7}"/>
            </c:ext>
          </c:extLst>
        </c:ser>
        <c:ser>
          <c:idx val="2"/>
          <c:order val="2"/>
          <c:tx>
            <c:strRef>
              <c:f>Sheet1!$D$1</c:f>
              <c:strCache>
                <c:ptCount val="1"/>
                <c:pt idx="0">
                  <c:v>Lower</c:v>
                </c:pt>
              </c:strCache>
            </c:strRef>
          </c:tx>
          <c:spPr>
            <a:solidFill>
              <a:srgbClr val="C1D69A"/>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rgbClr val="132D29"/>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Ease of travel by public transportation</c:v>
                </c:pt>
                <c:pt idx="1">
                  <c:v>Traffic flow on major streets</c:v>
                </c:pt>
                <c:pt idx="2">
                  <c:v>Ease of travel by bicycle</c:v>
                </c:pt>
                <c:pt idx="3">
                  <c:v>Ease of walking</c:v>
                </c:pt>
                <c:pt idx="4">
                  <c:v>Ease of travel by car</c:v>
                </c:pt>
              </c:strCache>
            </c:strRef>
          </c:cat>
          <c:val>
            <c:numRef>
              <c:f>Sheet1!$D$2:$D$6</c:f>
              <c:numCache>
                <c:formatCode>General</c:formatCode>
                <c:ptCount val="5"/>
                <c:pt idx="3" formatCode="0%">
                  <c:v>0.33</c:v>
                </c:pt>
                <c:pt idx="4" formatCode="0%">
                  <c:v>0.47</c:v>
                </c:pt>
              </c:numCache>
            </c:numRef>
          </c:val>
          <c:extLst>
            <c:ext xmlns:c16="http://schemas.microsoft.com/office/drawing/2014/chart" uri="{C3380CC4-5D6E-409C-BE32-E72D297353CC}">
              <c16:uniqueId val="{00000003-996D-4CFD-8C31-66CDA3B8B5F7}"/>
            </c:ext>
          </c:extLst>
        </c:ser>
        <c:ser>
          <c:idx val="3"/>
          <c:order val="3"/>
          <c:tx>
            <c:strRef>
              <c:f>Sheet1!$E$1</c:f>
              <c:strCache>
                <c:ptCount val="1"/>
                <c:pt idx="0">
                  <c:v>Much Lower</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1B3B35"/>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Sheet1!$A$2:$A$6</c:f>
              <c:strCache>
                <c:ptCount val="5"/>
                <c:pt idx="0">
                  <c:v>Ease of travel by public transportation</c:v>
                </c:pt>
                <c:pt idx="1">
                  <c:v>Traffic flow on major streets</c:v>
                </c:pt>
                <c:pt idx="2">
                  <c:v>Ease of travel by bicycle</c:v>
                </c:pt>
                <c:pt idx="3">
                  <c:v>Ease of walking</c:v>
                </c:pt>
                <c:pt idx="4">
                  <c:v>Ease of travel by car</c:v>
                </c:pt>
              </c:strCache>
            </c:strRef>
          </c:cat>
          <c:val>
            <c:numRef>
              <c:f>Sheet1!$E$2:$E$6</c:f>
              <c:numCache>
                <c:formatCode>0%</c:formatCode>
                <c:ptCount val="5"/>
                <c:pt idx="0">
                  <c:v>0.1</c:v>
                </c:pt>
                <c:pt idx="1">
                  <c:v>0.22</c:v>
                </c:pt>
                <c:pt idx="2">
                  <c:v>0.25</c:v>
                </c:pt>
              </c:numCache>
            </c:numRef>
          </c:val>
          <c:extLst>
            <c:ext xmlns:c16="http://schemas.microsoft.com/office/drawing/2014/chart" uri="{C3380CC4-5D6E-409C-BE32-E72D297353CC}">
              <c16:uniqueId val="{00000001-1353-4FDF-963A-EEAE0C5C8718}"/>
            </c:ext>
          </c:extLst>
        </c:ser>
        <c:dLbls>
          <c:showLegendKey val="0"/>
          <c:showVal val="1"/>
          <c:showCatName val="0"/>
          <c:showSerName val="0"/>
          <c:showPercent val="0"/>
          <c:showBubbleSize val="0"/>
        </c:dLbls>
        <c:gapWidth val="15"/>
        <c:overlap val="100"/>
        <c:axId val="288847672"/>
        <c:axId val="288849240"/>
      </c:barChart>
      <c:catAx>
        <c:axId val="288847672"/>
        <c:scaling>
          <c:orientation val="minMax"/>
        </c:scaling>
        <c:delete val="0"/>
        <c:axPos val="l"/>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lgn="r">
              <a:defRPr sz="1800" b="0" i="0" u="none" strike="noStrike" kern="1200" baseline="0">
                <a:solidFill>
                  <a:srgbClr val="1B3B35"/>
                </a:solidFill>
                <a:latin typeface="+mj-lt"/>
                <a:ea typeface="+mn-ea"/>
                <a:cs typeface="+mn-cs"/>
              </a:defRPr>
            </a:pPr>
            <a:endParaRPr lang="en-US"/>
          </a:p>
        </c:txPr>
        <c:crossAx val="288849240"/>
        <c:crosses val="autoZero"/>
        <c:auto val="1"/>
        <c:lblAlgn val="ctr"/>
        <c:lblOffset val="100"/>
        <c:noMultiLvlLbl val="0"/>
      </c:catAx>
      <c:valAx>
        <c:axId val="288849240"/>
        <c:scaling>
          <c:orientation val="minMax"/>
          <c:max val="1"/>
          <c:min val="0"/>
        </c:scaling>
        <c:delete val="1"/>
        <c:axPos val="b"/>
        <c:numFmt formatCode="General" sourceLinked="1"/>
        <c:majorTickMark val="none"/>
        <c:minorTickMark val="none"/>
        <c:tickLblPos val="none"/>
        <c:crossAx val="288847672"/>
        <c:crosses val="autoZero"/>
        <c:crossBetween val="between"/>
        <c:majorUnit val="0.2"/>
        <c:minorUnit val="0.1"/>
      </c:valAx>
      <c:spPr>
        <a:noFill/>
        <a:ln>
          <a:noFill/>
        </a:ln>
        <a:effectLst/>
      </c:spPr>
    </c:plotArea>
    <c:legend>
      <c:legendPos val="r"/>
      <c:layout>
        <c:manualLayout>
          <c:xMode val="edge"/>
          <c:yMode val="edge"/>
          <c:x val="0.83252697117183161"/>
          <c:y val="0.34721131555449208"/>
          <c:w val="0.10705635720606604"/>
          <c:h val="0.2697565161675794"/>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3B35"/>
              </a:solidFill>
              <a:latin typeface="+mj-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500">
          <a:solidFill>
            <a:srgbClr val="1B3B35"/>
          </a:solidFill>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03562752859714E-2"/>
          <c:y val="7.2760946149220351E-2"/>
          <c:w val="0.89830865454079845"/>
          <c:h val="0.62210247733003654"/>
        </c:manualLayout>
      </c:layout>
      <c:barChart>
        <c:barDir val="col"/>
        <c:grouping val="clustered"/>
        <c:varyColors val="0"/>
        <c:ser>
          <c:idx val="0"/>
          <c:order val="0"/>
          <c:tx>
            <c:strRef>
              <c:f>Sheet1!$B$1</c:f>
              <c:strCache>
                <c:ptCount val="1"/>
                <c:pt idx="0">
                  <c:v>Series 1</c:v>
                </c:pt>
              </c:strCache>
            </c:strRef>
          </c:tx>
          <c:spPr>
            <a:solidFill>
              <a:srgbClr val="132D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32D2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Personal Vehicle (your drive yourself)</c:v>
                </c:pt>
                <c:pt idx="1">
                  <c:v>Used a rideshare service (Uber, Lyft, etc.)</c:v>
                </c:pt>
                <c:pt idx="2">
                  <c:v>Had difficulty finding transportation for these needs</c:v>
                </c:pt>
                <c:pt idx="3">
                  <c:v>Rode with a friend or family member</c:v>
                </c:pt>
                <c:pt idx="4">
                  <c:v>Bicycled</c:v>
                </c:pt>
                <c:pt idx="5">
                  <c:v>Taxi or other hired service</c:v>
                </c:pt>
                <c:pt idx="6">
                  <c:v>Walked</c:v>
                </c:pt>
                <c:pt idx="7">
                  <c:v>Other</c:v>
                </c:pt>
              </c:strCache>
            </c:strRef>
          </c:cat>
          <c:val>
            <c:numRef>
              <c:f>Sheet1!$B$2:$B$9</c:f>
              <c:numCache>
                <c:formatCode>0%</c:formatCode>
                <c:ptCount val="8"/>
                <c:pt idx="0">
                  <c:v>0.99</c:v>
                </c:pt>
                <c:pt idx="1">
                  <c:v>0.08</c:v>
                </c:pt>
                <c:pt idx="2">
                  <c:v>0.03</c:v>
                </c:pt>
                <c:pt idx="3">
                  <c:v>0.27</c:v>
                </c:pt>
                <c:pt idx="4">
                  <c:v>0.04</c:v>
                </c:pt>
                <c:pt idx="5">
                  <c:v>0</c:v>
                </c:pt>
                <c:pt idx="6">
                  <c:v>0.2</c:v>
                </c:pt>
                <c:pt idx="7">
                  <c:v>0</c:v>
                </c:pt>
              </c:numCache>
            </c:numRef>
          </c:val>
          <c:extLst>
            <c:ext xmlns:c16="http://schemas.microsoft.com/office/drawing/2014/chart" uri="{C3380CC4-5D6E-409C-BE32-E72D297353CC}">
              <c16:uniqueId val="{00000000-C344-4DAB-B93D-24993E1FEB2F}"/>
            </c:ext>
          </c:extLst>
        </c:ser>
        <c:dLbls>
          <c:showLegendKey val="0"/>
          <c:showVal val="0"/>
          <c:showCatName val="0"/>
          <c:showSerName val="0"/>
          <c:showPercent val="0"/>
          <c:showBubbleSize val="0"/>
        </c:dLbls>
        <c:gapWidth val="30"/>
        <c:axId val="929112480"/>
        <c:axId val="929116288"/>
      </c:barChart>
      <c:catAx>
        <c:axId val="92911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32D29"/>
                </a:solidFill>
                <a:latin typeface="+mn-lt"/>
                <a:ea typeface="+mn-ea"/>
                <a:cs typeface="+mn-cs"/>
              </a:defRPr>
            </a:pPr>
            <a:endParaRPr lang="en-US"/>
          </a:p>
        </c:txPr>
        <c:crossAx val="929116288"/>
        <c:crosses val="autoZero"/>
        <c:auto val="0"/>
        <c:lblAlgn val="ctr"/>
        <c:lblOffset val="100"/>
        <c:noMultiLvlLbl val="0"/>
      </c:catAx>
      <c:valAx>
        <c:axId val="929116288"/>
        <c:scaling>
          <c:orientation val="minMax"/>
          <c:max val="1"/>
        </c:scaling>
        <c:delete val="1"/>
        <c:axPos val="l"/>
        <c:numFmt formatCode="0%" sourceLinked="1"/>
        <c:majorTickMark val="none"/>
        <c:minorTickMark val="none"/>
        <c:tickLblPos val="nextTo"/>
        <c:crossAx val="929112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withinLinearReversed" id="22">
  <a:schemeClr val="accent2"/>
</cs:colorStyle>
</file>

<file path=ppt/charts/colors13.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5B7D2-5137-4F4E-8078-6C390DC57B2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80F25C78-95AF-42D2-9C46-16CDF8A5D57C}">
      <dgm:prSet custT="1"/>
      <dgm:spPr>
        <a:solidFill>
          <a:srgbClr val="132D29"/>
        </a:solidFill>
        <a:ln>
          <a:solidFill>
            <a:srgbClr val="132D29"/>
          </a:solidFill>
        </a:ln>
      </dgm:spPr>
      <dgm:t>
        <a:bodyPr anchor="t" anchorCtr="0"/>
        <a:lstStyle/>
        <a:p>
          <a:pPr>
            <a:lnSpc>
              <a:spcPct val="120000"/>
            </a:lnSpc>
            <a:spcAft>
              <a:spcPts val="0"/>
            </a:spcAft>
          </a:pPr>
          <a:r>
            <a:rPr lang="en-US" sz="2400" b="1" i="0" dirty="0"/>
            <a:t>Monitor trends </a:t>
          </a:r>
        </a:p>
        <a:p>
          <a:pPr>
            <a:lnSpc>
              <a:spcPct val="120000"/>
            </a:lnSpc>
            <a:spcAft>
              <a:spcPts val="0"/>
            </a:spcAft>
          </a:pPr>
          <a:r>
            <a:rPr lang="en-US" sz="2400" b="1" i="0" dirty="0"/>
            <a:t>in resident opinion</a:t>
          </a:r>
          <a:endParaRPr lang="en-US" sz="2400" b="1" dirty="0"/>
        </a:p>
      </dgm:t>
    </dgm:pt>
    <dgm:pt modelId="{C0AF6FB2-B973-4D28-A5CC-73058408F8EA}" type="parTrans" cxnId="{B1963E8B-1216-4DE6-AB25-E59F425F7A83}">
      <dgm:prSet/>
      <dgm:spPr/>
      <dgm:t>
        <a:bodyPr/>
        <a:lstStyle/>
        <a:p>
          <a:endParaRPr lang="en-US" sz="1200"/>
        </a:p>
      </dgm:t>
    </dgm:pt>
    <dgm:pt modelId="{03786A8C-C209-49C6-8A38-2820444E5223}" type="sibTrans" cxnId="{B1963E8B-1216-4DE6-AB25-E59F425F7A83}">
      <dgm:prSet/>
      <dgm:spPr/>
      <dgm:t>
        <a:bodyPr/>
        <a:lstStyle/>
        <a:p>
          <a:endParaRPr lang="en-US" sz="1200"/>
        </a:p>
      </dgm:t>
    </dgm:pt>
    <dgm:pt modelId="{C31F558E-8091-416A-8005-96FFDD65ACE3}">
      <dgm:prSet custT="1"/>
      <dgm:spPr>
        <a:solidFill>
          <a:srgbClr val="132D29"/>
        </a:solidFill>
        <a:ln>
          <a:solidFill>
            <a:srgbClr val="132D29"/>
          </a:solidFill>
        </a:ln>
      </dgm:spPr>
      <dgm:t>
        <a:bodyPr anchor="t" anchorCtr="0"/>
        <a:lstStyle/>
        <a:p>
          <a:pPr>
            <a:lnSpc>
              <a:spcPct val="120000"/>
            </a:lnSpc>
          </a:pPr>
          <a:r>
            <a:rPr lang="en-US" sz="2400" b="1" i="0" dirty="0"/>
            <a:t>Measure government performance</a:t>
          </a:r>
          <a:endParaRPr lang="en-US" sz="2400" b="1" dirty="0"/>
        </a:p>
      </dgm:t>
    </dgm:pt>
    <dgm:pt modelId="{077095DB-9C89-44B5-8FDD-3D268D5B12E1}" type="parTrans" cxnId="{3C4568CF-E968-4B77-B71E-33F5572F16BE}">
      <dgm:prSet/>
      <dgm:spPr/>
      <dgm:t>
        <a:bodyPr/>
        <a:lstStyle/>
        <a:p>
          <a:endParaRPr lang="en-US" sz="1200"/>
        </a:p>
      </dgm:t>
    </dgm:pt>
    <dgm:pt modelId="{7B0191CA-C55E-427C-860C-F519E9E72092}" type="sibTrans" cxnId="{3C4568CF-E968-4B77-B71E-33F5572F16BE}">
      <dgm:prSet/>
      <dgm:spPr/>
      <dgm:t>
        <a:bodyPr/>
        <a:lstStyle/>
        <a:p>
          <a:endParaRPr lang="en-US" sz="1200"/>
        </a:p>
      </dgm:t>
    </dgm:pt>
    <dgm:pt modelId="{112DC621-794E-4F20-8ED1-84DE420E2E85}">
      <dgm:prSet custT="1"/>
      <dgm:spPr>
        <a:solidFill>
          <a:srgbClr val="132D29"/>
        </a:solidFill>
        <a:ln>
          <a:solidFill>
            <a:srgbClr val="132D29"/>
          </a:solidFill>
        </a:ln>
      </dgm:spPr>
      <dgm:t>
        <a:bodyPr anchor="t" anchorCtr="0"/>
        <a:lstStyle/>
        <a:p>
          <a:pPr>
            <a:lnSpc>
              <a:spcPct val="120000"/>
            </a:lnSpc>
          </a:pPr>
          <a:r>
            <a:rPr lang="en-US" sz="2400" b="1" i="0" dirty="0"/>
            <a:t>Inform budget, land use, strategic planning decisions</a:t>
          </a:r>
          <a:endParaRPr lang="en-US" sz="2400" b="1" dirty="0"/>
        </a:p>
      </dgm:t>
    </dgm:pt>
    <dgm:pt modelId="{79C74738-0D3B-491F-8BC8-7239FF43540B}" type="parTrans" cxnId="{BE11D257-C9A1-443E-8AF7-4C0EA55878E8}">
      <dgm:prSet/>
      <dgm:spPr/>
      <dgm:t>
        <a:bodyPr/>
        <a:lstStyle/>
        <a:p>
          <a:endParaRPr lang="en-US" sz="1200"/>
        </a:p>
      </dgm:t>
    </dgm:pt>
    <dgm:pt modelId="{EDE4589F-7FEF-448A-B6D2-E694B912B783}" type="sibTrans" cxnId="{BE11D257-C9A1-443E-8AF7-4C0EA55878E8}">
      <dgm:prSet/>
      <dgm:spPr/>
      <dgm:t>
        <a:bodyPr/>
        <a:lstStyle/>
        <a:p>
          <a:endParaRPr lang="en-US" sz="1200"/>
        </a:p>
      </dgm:t>
    </dgm:pt>
    <dgm:pt modelId="{B8CCC88B-D4B8-42D8-BB75-0A6E3BF84E20}">
      <dgm:prSet custT="1"/>
      <dgm:spPr>
        <a:solidFill>
          <a:srgbClr val="132D29"/>
        </a:solidFill>
        <a:ln>
          <a:solidFill>
            <a:srgbClr val="132D29"/>
          </a:solidFill>
        </a:ln>
      </dgm:spPr>
      <dgm:t>
        <a:bodyPr anchor="t" anchorCtr="0"/>
        <a:lstStyle/>
        <a:p>
          <a:pPr>
            <a:lnSpc>
              <a:spcPct val="120000"/>
            </a:lnSpc>
          </a:pPr>
          <a:r>
            <a:rPr lang="en-US" sz="2400" b="1" i="0" dirty="0"/>
            <a:t>Benchmark against other communities</a:t>
          </a:r>
          <a:endParaRPr lang="en-US" sz="2400" b="1" dirty="0"/>
        </a:p>
      </dgm:t>
    </dgm:pt>
    <dgm:pt modelId="{29BB58A6-4769-4093-BBCE-DBB91639CDE0}" type="parTrans" cxnId="{A756EC80-4B2C-4D63-8B33-9585C3304D4B}">
      <dgm:prSet/>
      <dgm:spPr/>
      <dgm:t>
        <a:bodyPr/>
        <a:lstStyle/>
        <a:p>
          <a:endParaRPr lang="en-US" sz="1200"/>
        </a:p>
      </dgm:t>
    </dgm:pt>
    <dgm:pt modelId="{1F63664E-638F-41FF-A025-E40AD0212E3A}" type="sibTrans" cxnId="{A756EC80-4B2C-4D63-8B33-9585C3304D4B}">
      <dgm:prSet/>
      <dgm:spPr/>
      <dgm:t>
        <a:bodyPr/>
        <a:lstStyle/>
        <a:p>
          <a:endParaRPr lang="en-US" sz="1200"/>
        </a:p>
      </dgm:t>
    </dgm:pt>
    <dgm:pt modelId="{3ABD1D77-E77A-4A39-9B3F-99C9B3EE3C78}" type="pres">
      <dgm:prSet presAssocID="{D755B7D2-5137-4F4E-8078-6C390DC57B20}" presName="diagram" presStyleCnt="0">
        <dgm:presLayoutVars>
          <dgm:chPref val="1"/>
          <dgm:dir/>
          <dgm:animOne val="branch"/>
          <dgm:animLvl val="lvl"/>
          <dgm:resizeHandles/>
        </dgm:presLayoutVars>
      </dgm:prSet>
      <dgm:spPr/>
    </dgm:pt>
    <dgm:pt modelId="{44BD9E7C-DD6B-4BD5-98C3-C2473DBC7A8C}" type="pres">
      <dgm:prSet presAssocID="{80F25C78-95AF-42D2-9C46-16CDF8A5D57C}" presName="root" presStyleCnt="0"/>
      <dgm:spPr/>
    </dgm:pt>
    <dgm:pt modelId="{BB7AC0B9-98BD-4E67-BC0B-655A3D16C481}" type="pres">
      <dgm:prSet presAssocID="{80F25C78-95AF-42D2-9C46-16CDF8A5D57C}" presName="rootComposite" presStyleCnt="0"/>
      <dgm:spPr/>
    </dgm:pt>
    <dgm:pt modelId="{58589BBD-4293-4BDE-B4F5-D1860CC2B31D}" type="pres">
      <dgm:prSet presAssocID="{80F25C78-95AF-42D2-9C46-16CDF8A5D57C}" presName="rootText" presStyleLbl="node1" presStyleIdx="0" presStyleCnt="4" custScaleX="244769"/>
      <dgm:spPr/>
    </dgm:pt>
    <dgm:pt modelId="{1932E698-F680-4E6D-9865-40744B50EEEB}" type="pres">
      <dgm:prSet presAssocID="{80F25C78-95AF-42D2-9C46-16CDF8A5D57C}" presName="rootConnector" presStyleLbl="node1" presStyleIdx="0" presStyleCnt="4"/>
      <dgm:spPr/>
    </dgm:pt>
    <dgm:pt modelId="{E69AAE0D-0A45-485C-8623-9229C0CB65E4}" type="pres">
      <dgm:prSet presAssocID="{80F25C78-95AF-42D2-9C46-16CDF8A5D57C}" presName="childShape" presStyleCnt="0"/>
      <dgm:spPr/>
    </dgm:pt>
    <dgm:pt modelId="{9450A98B-5889-4E34-8144-890C1E72140E}" type="pres">
      <dgm:prSet presAssocID="{C31F558E-8091-416A-8005-96FFDD65ACE3}" presName="root" presStyleCnt="0"/>
      <dgm:spPr/>
    </dgm:pt>
    <dgm:pt modelId="{06A85C13-6F06-4392-8146-E9FD13BA3011}" type="pres">
      <dgm:prSet presAssocID="{C31F558E-8091-416A-8005-96FFDD65ACE3}" presName="rootComposite" presStyleCnt="0"/>
      <dgm:spPr/>
    </dgm:pt>
    <dgm:pt modelId="{1C2BF46C-99B2-49F1-B585-34C8E8E13B90}" type="pres">
      <dgm:prSet presAssocID="{C31F558E-8091-416A-8005-96FFDD65ACE3}" presName="rootText" presStyleLbl="node1" presStyleIdx="1" presStyleCnt="4" custScaleX="244769"/>
      <dgm:spPr/>
    </dgm:pt>
    <dgm:pt modelId="{7E131C99-AABC-42C7-B2A4-C6A1F02A60F7}" type="pres">
      <dgm:prSet presAssocID="{C31F558E-8091-416A-8005-96FFDD65ACE3}" presName="rootConnector" presStyleLbl="node1" presStyleIdx="1" presStyleCnt="4"/>
      <dgm:spPr/>
    </dgm:pt>
    <dgm:pt modelId="{281A1F05-5CBC-4C73-A3FE-DC7B6E153686}" type="pres">
      <dgm:prSet presAssocID="{C31F558E-8091-416A-8005-96FFDD65ACE3}" presName="childShape" presStyleCnt="0"/>
      <dgm:spPr/>
    </dgm:pt>
    <dgm:pt modelId="{6336A8F2-46C9-4A9F-8648-7BFE6E244F48}" type="pres">
      <dgm:prSet presAssocID="{112DC621-794E-4F20-8ED1-84DE420E2E85}" presName="root" presStyleCnt="0"/>
      <dgm:spPr/>
    </dgm:pt>
    <dgm:pt modelId="{6D6EADF4-801F-436B-A272-30FF6CF998E2}" type="pres">
      <dgm:prSet presAssocID="{112DC621-794E-4F20-8ED1-84DE420E2E85}" presName="rootComposite" presStyleCnt="0"/>
      <dgm:spPr/>
    </dgm:pt>
    <dgm:pt modelId="{364B2C2F-B776-46B0-8799-B0F1D2D32B0D}" type="pres">
      <dgm:prSet presAssocID="{112DC621-794E-4F20-8ED1-84DE420E2E85}" presName="rootText" presStyleLbl="node1" presStyleIdx="2" presStyleCnt="4" custScaleX="244769"/>
      <dgm:spPr/>
    </dgm:pt>
    <dgm:pt modelId="{0375E89C-066A-4F94-9764-AB34B68ABF3F}" type="pres">
      <dgm:prSet presAssocID="{112DC621-794E-4F20-8ED1-84DE420E2E85}" presName="rootConnector" presStyleLbl="node1" presStyleIdx="2" presStyleCnt="4"/>
      <dgm:spPr/>
    </dgm:pt>
    <dgm:pt modelId="{1A6E223E-7712-4466-93E9-21B1EAEB11FC}" type="pres">
      <dgm:prSet presAssocID="{112DC621-794E-4F20-8ED1-84DE420E2E85}" presName="childShape" presStyleCnt="0"/>
      <dgm:spPr/>
    </dgm:pt>
    <dgm:pt modelId="{064D4264-2427-4AC9-AB15-168E5FCC3269}" type="pres">
      <dgm:prSet presAssocID="{B8CCC88B-D4B8-42D8-BB75-0A6E3BF84E20}" presName="root" presStyleCnt="0"/>
      <dgm:spPr/>
    </dgm:pt>
    <dgm:pt modelId="{7B7CF596-FEC0-4DEC-9A8B-7C6D36344008}" type="pres">
      <dgm:prSet presAssocID="{B8CCC88B-D4B8-42D8-BB75-0A6E3BF84E20}" presName="rootComposite" presStyleCnt="0"/>
      <dgm:spPr/>
    </dgm:pt>
    <dgm:pt modelId="{32F34BB4-58E4-433C-ABD9-443F00DF5318}" type="pres">
      <dgm:prSet presAssocID="{B8CCC88B-D4B8-42D8-BB75-0A6E3BF84E20}" presName="rootText" presStyleLbl="node1" presStyleIdx="3" presStyleCnt="4" custScaleX="244769"/>
      <dgm:spPr/>
    </dgm:pt>
    <dgm:pt modelId="{57545790-F1F1-4347-BE35-48B83C24C25F}" type="pres">
      <dgm:prSet presAssocID="{B8CCC88B-D4B8-42D8-BB75-0A6E3BF84E20}" presName="rootConnector" presStyleLbl="node1" presStyleIdx="3" presStyleCnt="4"/>
      <dgm:spPr/>
    </dgm:pt>
    <dgm:pt modelId="{7B078B33-2371-4E59-B7B5-FF344D9941A4}" type="pres">
      <dgm:prSet presAssocID="{B8CCC88B-D4B8-42D8-BB75-0A6E3BF84E20}" presName="childShape" presStyleCnt="0"/>
      <dgm:spPr/>
    </dgm:pt>
  </dgm:ptLst>
  <dgm:cxnLst>
    <dgm:cxn modelId="{D93FF51E-FC3C-48BB-A9C9-197A0BDC3263}" type="presOf" srcId="{C31F558E-8091-416A-8005-96FFDD65ACE3}" destId="{1C2BF46C-99B2-49F1-B585-34C8E8E13B90}" srcOrd="0" destOrd="0" presId="urn:microsoft.com/office/officeart/2005/8/layout/hierarchy3"/>
    <dgm:cxn modelId="{F829143D-8EB0-4776-BF75-A9A71749C058}" type="presOf" srcId="{112DC621-794E-4F20-8ED1-84DE420E2E85}" destId="{364B2C2F-B776-46B0-8799-B0F1D2D32B0D}" srcOrd="0" destOrd="0" presId="urn:microsoft.com/office/officeart/2005/8/layout/hierarchy3"/>
    <dgm:cxn modelId="{940F995B-A55E-433F-AF73-8F94D997BD2D}" type="presOf" srcId="{C31F558E-8091-416A-8005-96FFDD65ACE3}" destId="{7E131C99-AABC-42C7-B2A4-C6A1F02A60F7}" srcOrd="1" destOrd="0" presId="urn:microsoft.com/office/officeart/2005/8/layout/hierarchy3"/>
    <dgm:cxn modelId="{F9CBEB42-2DC2-4BE0-BCEA-42D9A3046677}" type="presOf" srcId="{80F25C78-95AF-42D2-9C46-16CDF8A5D57C}" destId="{1932E698-F680-4E6D-9865-40744B50EEEB}" srcOrd="1" destOrd="0" presId="urn:microsoft.com/office/officeart/2005/8/layout/hierarchy3"/>
    <dgm:cxn modelId="{9408F765-B12A-4044-AF6F-1EDAE96A5FF9}" type="presOf" srcId="{D755B7D2-5137-4F4E-8078-6C390DC57B20}" destId="{3ABD1D77-E77A-4A39-9B3F-99C9B3EE3C78}" srcOrd="0" destOrd="0" presId="urn:microsoft.com/office/officeart/2005/8/layout/hierarchy3"/>
    <dgm:cxn modelId="{A7BB646D-EFDF-4E1A-A04A-16935ADE7DA2}" type="presOf" srcId="{B8CCC88B-D4B8-42D8-BB75-0A6E3BF84E20}" destId="{57545790-F1F1-4347-BE35-48B83C24C25F}" srcOrd="1" destOrd="0" presId="urn:microsoft.com/office/officeart/2005/8/layout/hierarchy3"/>
    <dgm:cxn modelId="{CE650855-78FE-4E80-AD1F-6AF94ED2F5C8}" type="presOf" srcId="{80F25C78-95AF-42D2-9C46-16CDF8A5D57C}" destId="{58589BBD-4293-4BDE-B4F5-D1860CC2B31D}" srcOrd="0" destOrd="0" presId="urn:microsoft.com/office/officeart/2005/8/layout/hierarchy3"/>
    <dgm:cxn modelId="{BE11D257-C9A1-443E-8AF7-4C0EA55878E8}" srcId="{D755B7D2-5137-4F4E-8078-6C390DC57B20}" destId="{112DC621-794E-4F20-8ED1-84DE420E2E85}" srcOrd="2" destOrd="0" parTransId="{79C74738-0D3B-491F-8BC8-7239FF43540B}" sibTransId="{EDE4589F-7FEF-448A-B6D2-E694B912B783}"/>
    <dgm:cxn modelId="{A756EC80-4B2C-4D63-8B33-9585C3304D4B}" srcId="{D755B7D2-5137-4F4E-8078-6C390DC57B20}" destId="{B8CCC88B-D4B8-42D8-BB75-0A6E3BF84E20}" srcOrd="3" destOrd="0" parTransId="{29BB58A6-4769-4093-BBCE-DBB91639CDE0}" sibTransId="{1F63664E-638F-41FF-A025-E40AD0212E3A}"/>
    <dgm:cxn modelId="{E7764385-337F-492E-953A-8A15D3EFB1A6}" type="presOf" srcId="{B8CCC88B-D4B8-42D8-BB75-0A6E3BF84E20}" destId="{32F34BB4-58E4-433C-ABD9-443F00DF5318}" srcOrd="0" destOrd="0" presId="urn:microsoft.com/office/officeart/2005/8/layout/hierarchy3"/>
    <dgm:cxn modelId="{B1963E8B-1216-4DE6-AB25-E59F425F7A83}" srcId="{D755B7D2-5137-4F4E-8078-6C390DC57B20}" destId="{80F25C78-95AF-42D2-9C46-16CDF8A5D57C}" srcOrd="0" destOrd="0" parTransId="{C0AF6FB2-B973-4D28-A5CC-73058408F8EA}" sibTransId="{03786A8C-C209-49C6-8A38-2820444E5223}"/>
    <dgm:cxn modelId="{31EF03C8-C28D-41B9-AF3F-AF8D5604A1D5}" type="presOf" srcId="{112DC621-794E-4F20-8ED1-84DE420E2E85}" destId="{0375E89C-066A-4F94-9764-AB34B68ABF3F}" srcOrd="1" destOrd="0" presId="urn:microsoft.com/office/officeart/2005/8/layout/hierarchy3"/>
    <dgm:cxn modelId="{3C4568CF-E968-4B77-B71E-33F5572F16BE}" srcId="{D755B7D2-5137-4F4E-8078-6C390DC57B20}" destId="{C31F558E-8091-416A-8005-96FFDD65ACE3}" srcOrd="1" destOrd="0" parTransId="{077095DB-9C89-44B5-8FDD-3D268D5B12E1}" sibTransId="{7B0191CA-C55E-427C-860C-F519E9E72092}"/>
    <dgm:cxn modelId="{C9733407-6621-418F-A2E0-68B3D08DC6F1}" type="presParOf" srcId="{3ABD1D77-E77A-4A39-9B3F-99C9B3EE3C78}" destId="{44BD9E7C-DD6B-4BD5-98C3-C2473DBC7A8C}" srcOrd="0" destOrd="0" presId="urn:microsoft.com/office/officeart/2005/8/layout/hierarchy3"/>
    <dgm:cxn modelId="{2C5AB118-8B62-43CC-B91E-B8FE41510147}" type="presParOf" srcId="{44BD9E7C-DD6B-4BD5-98C3-C2473DBC7A8C}" destId="{BB7AC0B9-98BD-4E67-BC0B-655A3D16C481}" srcOrd="0" destOrd="0" presId="urn:microsoft.com/office/officeart/2005/8/layout/hierarchy3"/>
    <dgm:cxn modelId="{4FA6FE19-B891-4130-A9D1-16A67482F97E}" type="presParOf" srcId="{BB7AC0B9-98BD-4E67-BC0B-655A3D16C481}" destId="{58589BBD-4293-4BDE-B4F5-D1860CC2B31D}" srcOrd="0" destOrd="0" presId="urn:microsoft.com/office/officeart/2005/8/layout/hierarchy3"/>
    <dgm:cxn modelId="{E92A7037-394C-40A0-9D4E-B304AC83A2A9}" type="presParOf" srcId="{BB7AC0B9-98BD-4E67-BC0B-655A3D16C481}" destId="{1932E698-F680-4E6D-9865-40744B50EEEB}" srcOrd="1" destOrd="0" presId="urn:microsoft.com/office/officeart/2005/8/layout/hierarchy3"/>
    <dgm:cxn modelId="{B62D1682-9688-4EC8-BE8B-DB3CC5116026}" type="presParOf" srcId="{44BD9E7C-DD6B-4BD5-98C3-C2473DBC7A8C}" destId="{E69AAE0D-0A45-485C-8623-9229C0CB65E4}" srcOrd="1" destOrd="0" presId="urn:microsoft.com/office/officeart/2005/8/layout/hierarchy3"/>
    <dgm:cxn modelId="{1AE80BF8-2E07-4F8B-8A28-ED8CF98BAF15}" type="presParOf" srcId="{3ABD1D77-E77A-4A39-9B3F-99C9B3EE3C78}" destId="{9450A98B-5889-4E34-8144-890C1E72140E}" srcOrd="1" destOrd="0" presId="urn:microsoft.com/office/officeart/2005/8/layout/hierarchy3"/>
    <dgm:cxn modelId="{0D84F3CF-293E-45DE-A2A3-84E2A9C526E8}" type="presParOf" srcId="{9450A98B-5889-4E34-8144-890C1E72140E}" destId="{06A85C13-6F06-4392-8146-E9FD13BA3011}" srcOrd="0" destOrd="0" presId="urn:microsoft.com/office/officeart/2005/8/layout/hierarchy3"/>
    <dgm:cxn modelId="{6AA5323E-8027-4465-A54A-0F792F4FB8E3}" type="presParOf" srcId="{06A85C13-6F06-4392-8146-E9FD13BA3011}" destId="{1C2BF46C-99B2-49F1-B585-34C8E8E13B90}" srcOrd="0" destOrd="0" presId="urn:microsoft.com/office/officeart/2005/8/layout/hierarchy3"/>
    <dgm:cxn modelId="{A1355270-F4A4-4D38-A430-712D5208B5FB}" type="presParOf" srcId="{06A85C13-6F06-4392-8146-E9FD13BA3011}" destId="{7E131C99-AABC-42C7-B2A4-C6A1F02A60F7}" srcOrd="1" destOrd="0" presId="urn:microsoft.com/office/officeart/2005/8/layout/hierarchy3"/>
    <dgm:cxn modelId="{42DB19B7-70AE-4664-97CD-B031CC4F7AC5}" type="presParOf" srcId="{9450A98B-5889-4E34-8144-890C1E72140E}" destId="{281A1F05-5CBC-4C73-A3FE-DC7B6E153686}" srcOrd="1" destOrd="0" presId="urn:microsoft.com/office/officeart/2005/8/layout/hierarchy3"/>
    <dgm:cxn modelId="{73110CEC-905F-4D73-9B12-BF59D1E926E7}" type="presParOf" srcId="{3ABD1D77-E77A-4A39-9B3F-99C9B3EE3C78}" destId="{6336A8F2-46C9-4A9F-8648-7BFE6E244F48}" srcOrd="2" destOrd="0" presId="urn:microsoft.com/office/officeart/2005/8/layout/hierarchy3"/>
    <dgm:cxn modelId="{76A73289-8E7E-425E-9E31-A310FEDA254D}" type="presParOf" srcId="{6336A8F2-46C9-4A9F-8648-7BFE6E244F48}" destId="{6D6EADF4-801F-436B-A272-30FF6CF998E2}" srcOrd="0" destOrd="0" presId="urn:microsoft.com/office/officeart/2005/8/layout/hierarchy3"/>
    <dgm:cxn modelId="{256756D1-A142-4BAD-A070-13160CE54F59}" type="presParOf" srcId="{6D6EADF4-801F-436B-A272-30FF6CF998E2}" destId="{364B2C2F-B776-46B0-8799-B0F1D2D32B0D}" srcOrd="0" destOrd="0" presId="urn:microsoft.com/office/officeart/2005/8/layout/hierarchy3"/>
    <dgm:cxn modelId="{DDC79657-B0E5-443A-BC26-3868F383FCC1}" type="presParOf" srcId="{6D6EADF4-801F-436B-A272-30FF6CF998E2}" destId="{0375E89C-066A-4F94-9764-AB34B68ABF3F}" srcOrd="1" destOrd="0" presId="urn:microsoft.com/office/officeart/2005/8/layout/hierarchy3"/>
    <dgm:cxn modelId="{F10DB8BC-6232-4402-B937-52B721A0088F}" type="presParOf" srcId="{6336A8F2-46C9-4A9F-8648-7BFE6E244F48}" destId="{1A6E223E-7712-4466-93E9-21B1EAEB11FC}" srcOrd="1" destOrd="0" presId="urn:microsoft.com/office/officeart/2005/8/layout/hierarchy3"/>
    <dgm:cxn modelId="{714E25AC-4F90-4E71-84FA-3D246CE69306}" type="presParOf" srcId="{3ABD1D77-E77A-4A39-9B3F-99C9B3EE3C78}" destId="{064D4264-2427-4AC9-AB15-168E5FCC3269}" srcOrd="3" destOrd="0" presId="urn:microsoft.com/office/officeart/2005/8/layout/hierarchy3"/>
    <dgm:cxn modelId="{18B2ECE5-7438-443E-8838-D95D1C2816BB}" type="presParOf" srcId="{064D4264-2427-4AC9-AB15-168E5FCC3269}" destId="{7B7CF596-FEC0-4DEC-9A8B-7C6D36344008}" srcOrd="0" destOrd="0" presId="urn:microsoft.com/office/officeart/2005/8/layout/hierarchy3"/>
    <dgm:cxn modelId="{8DCFEBD3-8BC3-444E-97B4-F91D9CC49BAC}" type="presParOf" srcId="{7B7CF596-FEC0-4DEC-9A8B-7C6D36344008}" destId="{32F34BB4-58E4-433C-ABD9-443F00DF5318}" srcOrd="0" destOrd="0" presId="urn:microsoft.com/office/officeart/2005/8/layout/hierarchy3"/>
    <dgm:cxn modelId="{846380BB-A3D5-46C9-B96D-751B190CAC5A}" type="presParOf" srcId="{7B7CF596-FEC0-4DEC-9A8B-7C6D36344008}" destId="{57545790-F1F1-4347-BE35-48B83C24C25F}" srcOrd="1" destOrd="0" presId="urn:microsoft.com/office/officeart/2005/8/layout/hierarchy3"/>
    <dgm:cxn modelId="{20F4980E-04A2-4AEA-9946-8BCAAA7FC7D2}" type="presParOf" srcId="{064D4264-2427-4AC9-AB15-168E5FCC3269}" destId="{7B078B33-2371-4E59-B7B5-FF344D9941A4}"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6D5BA4-7499-45EA-8D57-86F04DB5AC94}"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FC7041A3-A21A-4229-B1C6-3CA141B990C6}">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Economy</a:t>
          </a:r>
          <a:endParaRPr lang="en-US" sz="1600" b="1" dirty="0">
            <a:latin typeface="Agency FB" panose="020B0503020202020204" pitchFamily="34" charset="0"/>
          </a:endParaRPr>
        </a:p>
      </dgm:t>
    </dgm:pt>
    <dgm:pt modelId="{7611E3E1-FA6A-475D-82DB-0B3DF654F431}" type="parTrans" cxnId="{1E2BA818-B722-4786-A15B-B4B60ADD728C}">
      <dgm:prSet/>
      <dgm:spPr/>
      <dgm:t>
        <a:bodyPr/>
        <a:lstStyle/>
        <a:p>
          <a:pPr algn="ctr"/>
          <a:endParaRPr lang="en-US"/>
        </a:p>
      </dgm:t>
    </dgm:pt>
    <dgm:pt modelId="{A67F3287-B67E-4BCC-90CD-48B75291146D}" type="sibTrans" cxnId="{1E2BA818-B722-4786-A15B-B4B60ADD728C}">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1FBC3693-3C31-4ABF-A163-52B1ED2D168C}">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Mobility</a:t>
          </a:r>
          <a:endParaRPr lang="en-US" sz="1600" b="1" dirty="0">
            <a:latin typeface="Agency FB" panose="020B0503020202020204" pitchFamily="34" charset="0"/>
          </a:endParaRPr>
        </a:p>
      </dgm:t>
    </dgm:pt>
    <dgm:pt modelId="{5F8EC655-55FB-45BC-8A42-8CBE839EC577}" type="parTrans" cxnId="{AF1B5193-383D-43FC-9078-7314C265FBE9}">
      <dgm:prSet/>
      <dgm:spPr/>
      <dgm:t>
        <a:bodyPr/>
        <a:lstStyle/>
        <a:p>
          <a:pPr algn="ctr"/>
          <a:endParaRPr lang="en-US"/>
        </a:p>
      </dgm:t>
    </dgm:pt>
    <dgm:pt modelId="{BEC49A33-03C0-4238-B9C1-F5FCA7E975FB}" type="sibTrans" cxnId="{AF1B5193-383D-43FC-9078-7314C265FBE9}">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0F62394E-F973-4CA4-BCE8-39C787506365}">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Community Design</a:t>
          </a:r>
          <a:endParaRPr lang="en-US" sz="1600" b="1" dirty="0">
            <a:latin typeface="Agency FB" panose="020B0503020202020204" pitchFamily="34" charset="0"/>
          </a:endParaRPr>
        </a:p>
      </dgm:t>
    </dgm:pt>
    <dgm:pt modelId="{5DD3F69D-04AE-4191-8981-3579D4C448EF}" type="parTrans" cxnId="{C33D3C5B-4477-434A-9E42-672FAEB063E0}">
      <dgm:prSet/>
      <dgm:spPr/>
      <dgm:t>
        <a:bodyPr/>
        <a:lstStyle/>
        <a:p>
          <a:pPr algn="ctr"/>
          <a:endParaRPr lang="en-US"/>
        </a:p>
      </dgm:t>
    </dgm:pt>
    <dgm:pt modelId="{A476B012-D3A8-457D-B8A8-37E4B6F8619A}" type="sibTrans" cxnId="{C33D3C5B-4477-434A-9E42-672FAEB063E0}">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6E9C78A6-B1F2-4D84-A412-D21A57B9F2FA}">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Utilities</a:t>
          </a:r>
          <a:endParaRPr lang="en-US" sz="1600" b="1" dirty="0">
            <a:latin typeface="Agency FB" panose="020B0503020202020204" pitchFamily="34" charset="0"/>
          </a:endParaRPr>
        </a:p>
      </dgm:t>
    </dgm:pt>
    <dgm:pt modelId="{59FC3412-8B78-4314-9169-CD958782461B}" type="parTrans" cxnId="{B64CBEF0-4008-4760-A574-C79D54AF836E}">
      <dgm:prSet/>
      <dgm:spPr/>
      <dgm:t>
        <a:bodyPr/>
        <a:lstStyle/>
        <a:p>
          <a:pPr algn="ctr"/>
          <a:endParaRPr lang="en-US"/>
        </a:p>
      </dgm:t>
    </dgm:pt>
    <dgm:pt modelId="{A1AD8719-9B80-4DAB-BCF9-C8D6FF0BB029}" type="sibTrans" cxnId="{B64CBEF0-4008-4760-A574-C79D54AF836E}">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9D51DE3A-D9E7-44EA-84F4-048247EBF7E0}">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Safety</a:t>
          </a:r>
          <a:endParaRPr lang="en-US" sz="1600" b="1" dirty="0">
            <a:latin typeface="Agency FB" panose="020B0503020202020204" pitchFamily="34" charset="0"/>
          </a:endParaRPr>
        </a:p>
      </dgm:t>
    </dgm:pt>
    <dgm:pt modelId="{D07A6CE5-C60E-4E4E-B715-8BB99B3D8880}" type="parTrans" cxnId="{23187687-6A45-4611-92B7-360F541EFD1D}">
      <dgm:prSet/>
      <dgm:spPr/>
      <dgm:t>
        <a:bodyPr/>
        <a:lstStyle/>
        <a:p>
          <a:pPr algn="ctr"/>
          <a:endParaRPr lang="en-US"/>
        </a:p>
      </dgm:t>
    </dgm:pt>
    <dgm:pt modelId="{D0ED0F0E-7617-4E9A-A8A9-0B7ED3E4E06D}" type="sibTrans" cxnId="{23187687-6A45-4611-92B7-360F541EFD1D}">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24ACBED3-FCBE-4CB3-B6B9-98363F194357}">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Natural Environment</a:t>
          </a:r>
          <a:endParaRPr lang="en-US" sz="1600" b="1" dirty="0">
            <a:latin typeface="Agency FB" panose="020B0503020202020204" pitchFamily="34" charset="0"/>
          </a:endParaRPr>
        </a:p>
      </dgm:t>
    </dgm:pt>
    <dgm:pt modelId="{02FE0E2C-211F-458F-A904-C8CCFA919951}" type="parTrans" cxnId="{B438B098-3B2C-4272-9826-A5959D597855}">
      <dgm:prSet/>
      <dgm:spPr/>
      <dgm:t>
        <a:bodyPr/>
        <a:lstStyle/>
        <a:p>
          <a:pPr algn="ctr"/>
          <a:endParaRPr lang="en-US"/>
        </a:p>
      </dgm:t>
    </dgm:pt>
    <dgm:pt modelId="{66E460C9-550F-49EE-AFF9-DD54FE585BE4}" type="sibTrans" cxnId="{B438B098-3B2C-4272-9826-A5959D597855}">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41C3C8E2-32F7-4CBC-867D-F1A8D453D0CA}">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Parks &amp; Recreation</a:t>
          </a:r>
          <a:endParaRPr lang="en-US" sz="1600" b="1" dirty="0">
            <a:latin typeface="Agency FB" panose="020B0503020202020204" pitchFamily="34" charset="0"/>
          </a:endParaRPr>
        </a:p>
      </dgm:t>
    </dgm:pt>
    <dgm:pt modelId="{0D3B6004-8514-41BE-A3A7-681D5D6AD615}" type="parTrans" cxnId="{55ACC3C2-8172-4E1A-97F9-36AF24960BA1}">
      <dgm:prSet/>
      <dgm:spPr/>
      <dgm:t>
        <a:bodyPr/>
        <a:lstStyle/>
        <a:p>
          <a:pPr algn="ctr"/>
          <a:endParaRPr lang="en-US"/>
        </a:p>
      </dgm:t>
    </dgm:pt>
    <dgm:pt modelId="{CB5C63EE-345C-4BF5-BEDB-E7B203541F0A}" type="sibTrans" cxnId="{55ACC3C2-8172-4E1A-97F9-36AF24960BA1}">
      <dgm:prSet/>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401B444F-9859-425B-9259-D97FA6F33971}">
      <dgm:prSet custT="1"/>
      <dgm:spPr>
        <a:solidFill>
          <a:srgbClr val="132D29"/>
        </a:solidFill>
        <a:ln>
          <a:solidFill>
            <a:srgbClr val="132D29"/>
          </a:solidFill>
        </a:ln>
      </dgm:spPr>
      <dgm:t>
        <a:bodyPr/>
        <a:lstStyle/>
        <a:p>
          <a:pPr algn="ctr"/>
          <a:r>
            <a:rPr lang="en-US" sz="1600" b="1" i="0" dirty="0">
              <a:latin typeface="Agency FB" panose="020B0503020202020204" pitchFamily="34" charset="0"/>
            </a:rPr>
            <a:t>Health and Wellness</a:t>
          </a:r>
          <a:endParaRPr lang="en-US" sz="1600" b="1" dirty="0">
            <a:latin typeface="Agency FB" panose="020B0503020202020204" pitchFamily="34" charset="0"/>
          </a:endParaRPr>
        </a:p>
      </dgm:t>
    </dgm:pt>
    <dgm:pt modelId="{36FE40A9-741D-4162-A97B-6D5FE1C48EF1}" type="parTrans" cxnId="{67303E87-C073-4717-B77A-B971E5BD7ED8}">
      <dgm:prSet/>
      <dgm:spPr/>
      <dgm:t>
        <a:bodyPr/>
        <a:lstStyle/>
        <a:p>
          <a:pPr algn="ctr"/>
          <a:endParaRPr lang="en-US"/>
        </a:p>
      </dgm:t>
    </dgm:pt>
    <dgm:pt modelId="{F03FD94E-4BEB-48D9-BF4D-3A1927022CE9}" type="sibTrans" cxnId="{67303E87-C073-4717-B77A-B971E5BD7ED8}">
      <dgm:prSet/>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A62B0273-98BE-4AAE-A7C6-5AD9353BC6A3}">
      <dgm:prSet custT="1"/>
      <dgm:spPr>
        <a:solidFill>
          <a:srgbClr val="132D29"/>
        </a:solidFill>
        <a:ln>
          <a:solidFill>
            <a:srgbClr val="132D29"/>
          </a:solidFill>
        </a:ln>
      </dgm:spPr>
      <dgm:t>
        <a:bodyPr/>
        <a:lstStyle/>
        <a:p>
          <a:pPr algn="ctr"/>
          <a:r>
            <a:rPr lang="en-US" sz="1600" b="1" i="0">
              <a:latin typeface="Agency FB" panose="020B0503020202020204" pitchFamily="34" charset="0"/>
            </a:rPr>
            <a:t>Education, Arts, &amp; Culture</a:t>
          </a:r>
          <a:endParaRPr lang="en-US" sz="1600" b="1">
            <a:latin typeface="Agency FB" panose="020B0503020202020204" pitchFamily="34" charset="0"/>
          </a:endParaRPr>
        </a:p>
      </dgm:t>
    </dgm:pt>
    <dgm:pt modelId="{7379560D-4566-440F-A055-782DBBD38A3C}" type="parTrans" cxnId="{D34B147D-8FAE-4171-BE06-6A8BF1E19DE9}">
      <dgm:prSet/>
      <dgm:spPr/>
      <dgm:t>
        <a:bodyPr/>
        <a:lstStyle/>
        <a:p>
          <a:pPr algn="ctr"/>
          <a:endParaRPr lang="en-US"/>
        </a:p>
      </dgm:t>
    </dgm:pt>
    <dgm:pt modelId="{C3C70AC1-4A55-4128-BC14-B6BA07DDB875}" type="sibTrans" cxnId="{D34B147D-8FAE-4171-BE06-6A8BF1E19DE9}">
      <dgm:prSet/>
      <dgm:spPr>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2B309275-A305-4817-B5FE-D1C5ACD7344C}">
      <dgm:prSet custT="1"/>
      <dgm:spPr>
        <a:solidFill>
          <a:srgbClr val="132D29"/>
        </a:solidFill>
        <a:ln>
          <a:solidFill>
            <a:srgbClr val="132D29"/>
          </a:solidFill>
        </a:ln>
      </dgm:spPr>
      <dgm:t>
        <a:bodyPr/>
        <a:lstStyle/>
        <a:p>
          <a:pPr algn="ctr"/>
          <a:r>
            <a:rPr lang="en-US" sz="1200" b="1" i="0"/>
            <a:t>Inclusivity &amp; Engagement</a:t>
          </a:r>
          <a:endParaRPr lang="en-US" sz="1200" b="1"/>
        </a:p>
      </dgm:t>
    </dgm:pt>
    <dgm:pt modelId="{E420402B-9178-45AD-AEE4-23A5AD4EC969}" type="parTrans" cxnId="{E6F55F64-A771-49FE-9801-C1998101867C}">
      <dgm:prSet/>
      <dgm:spPr/>
      <dgm:t>
        <a:bodyPr/>
        <a:lstStyle/>
        <a:p>
          <a:pPr algn="ctr"/>
          <a:endParaRPr lang="en-US"/>
        </a:p>
      </dgm:t>
    </dgm:pt>
    <dgm:pt modelId="{741C150A-30BF-49D6-9301-AE4DCF3A28A0}" type="sibTrans" cxnId="{E6F55F64-A771-49FE-9801-C1998101867C}">
      <dgm:prSet/>
      <dgm:spPr>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a:solidFill>
            <a:srgbClr val="132D29"/>
          </a:solidFill>
        </a:ln>
      </dgm:spPr>
      <dgm:t>
        <a:bodyPr/>
        <a:lstStyle/>
        <a:p>
          <a:pPr algn="ctr"/>
          <a:endParaRPr lang="en-US"/>
        </a:p>
      </dgm:t>
    </dgm:pt>
    <dgm:pt modelId="{44DF5925-8DAF-4A31-90C7-DCFAD0CF3123}" type="pres">
      <dgm:prSet presAssocID="{D46D5BA4-7499-45EA-8D57-86F04DB5AC94}" presName="Name0" presStyleCnt="0">
        <dgm:presLayoutVars>
          <dgm:chMax val="21"/>
          <dgm:chPref val="21"/>
        </dgm:presLayoutVars>
      </dgm:prSet>
      <dgm:spPr/>
    </dgm:pt>
    <dgm:pt modelId="{21C09DAD-04F5-48B8-B568-73435E677BED}" type="pres">
      <dgm:prSet presAssocID="{FC7041A3-A21A-4229-B1C6-3CA141B990C6}" presName="text1" presStyleCnt="0"/>
      <dgm:spPr/>
    </dgm:pt>
    <dgm:pt modelId="{F955B630-38D1-480A-92C8-B5A3B8955ECB}" type="pres">
      <dgm:prSet presAssocID="{FC7041A3-A21A-4229-B1C6-3CA141B990C6}" presName="textRepeatNode" presStyleLbl="alignNode1" presStyleIdx="0" presStyleCnt="10">
        <dgm:presLayoutVars>
          <dgm:chMax val="0"/>
          <dgm:chPref val="0"/>
          <dgm:bulletEnabled val="1"/>
        </dgm:presLayoutVars>
      </dgm:prSet>
      <dgm:spPr/>
    </dgm:pt>
    <dgm:pt modelId="{2C775826-6B7A-4CBB-8212-0C2D8968B653}" type="pres">
      <dgm:prSet presAssocID="{FC7041A3-A21A-4229-B1C6-3CA141B990C6}" presName="textaccent1" presStyleCnt="0"/>
      <dgm:spPr/>
    </dgm:pt>
    <dgm:pt modelId="{A2C7ED3A-FEC5-4C16-B4B5-2EC03427BE53}" type="pres">
      <dgm:prSet presAssocID="{FC7041A3-A21A-4229-B1C6-3CA141B990C6}" presName="accentRepeatNode" presStyleLbl="solidAlignAcc1" presStyleIdx="0" presStyleCnt="20"/>
      <dgm:spPr>
        <a:solidFill>
          <a:schemeClr val="lt1">
            <a:hueOff val="0"/>
            <a:satOff val="0"/>
            <a:lumOff val="0"/>
            <a:alpha val="0"/>
          </a:schemeClr>
        </a:solidFill>
        <a:ln>
          <a:noFill/>
        </a:ln>
      </dgm:spPr>
    </dgm:pt>
    <dgm:pt modelId="{633B9885-7525-4A16-8A27-3A69F43E0FB7}" type="pres">
      <dgm:prSet presAssocID="{A67F3287-B67E-4BCC-90CD-48B75291146D}" presName="image1" presStyleCnt="0"/>
      <dgm:spPr/>
    </dgm:pt>
    <dgm:pt modelId="{F4ED2ECA-B4EF-4425-A9CC-05F11256768F}" type="pres">
      <dgm:prSet presAssocID="{A67F3287-B67E-4BCC-90CD-48B75291146D}" presName="imageRepeatNode" presStyleLbl="alignAcc1" presStyleIdx="0" presStyleCnt="10"/>
      <dgm:spPr/>
    </dgm:pt>
    <dgm:pt modelId="{20496554-DDD2-40A2-A686-892B0354B969}" type="pres">
      <dgm:prSet presAssocID="{A67F3287-B67E-4BCC-90CD-48B75291146D}" presName="imageaccent1" presStyleCnt="0"/>
      <dgm:spPr/>
    </dgm:pt>
    <dgm:pt modelId="{9017EB28-351E-4FE0-99F9-F3501855C660}" type="pres">
      <dgm:prSet presAssocID="{A67F3287-B67E-4BCC-90CD-48B75291146D}" presName="accentRepeatNode" presStyleLbl="solidAlignAcc1" presStyleIdx="1" presStyleCnt="20"/>
      <dgm:spPr>
        <a:solidFill>
          <a:schemeClr val="lt1">
            <a:hueOff val="0"/>
            <a:satOff val="0"/>
            <a:lumOff val="0"/>
            <a:alpha val="0"/>
          </a:schemeClr>
        </a:solidFill>
        <a:ln>
          <a:noFill/>
        </a:ln>
      </dgm:spPr>
    </dgm:pt>
    <dgm:pt modelId="{FB112E19-4392-4D15-AE15-2682079FDBA1}" type="pres">
      <dgm:prSet presAssocID="{1FBC3693-3C31-4ABF-A163-52B1ED2D168C}" presName="text2" presStyleCnt="0"/>
      <dgm:spPr/>
    </dgm:pt>
    <dgm:pt modelId="{77E5AC73-FB56-4132-8961-C203BC454695}" type="pres">
      <dgm:prSet presAssocID="{1FBC3693-3C31-4ABF-A163-52B1ED2D168C}" presName="textRepeatNode" presStyleLbl="alignNode1" presStyleIdx="1" presStyleCnt="10">
        <dgm:presLayoutVars>
          <dgm:chMax val="0"/>
          <dgm:chPref val="0"/>
          <dgm:bulletEnabled val="1"/>
        </dgm:presLayoutVars>
      </dgm:prSet>
      <dgm:spPr/>
    </dgm:pt>
    <dgm:pt modelId="{828F96A6-840C-4A0E-866E-FBCC36665FC0}" type="pres">
      <dgm:prSet presAssocID="{1FBC3693-3C31-4ABF-A163-52B1ED2D168C}" presName="textaccent2" presStyleCnt="0"/>
      <dgm:spPr/>
    </dgm:pt>
    <dgm:pt modelId="{6535D60F-9B8B-4F05-AAA9-A92A2B2F944F}" type="pres">
      <dgm:prSet presAssocID="{1FBC3693-3C31-4ABF-A163-52B1ED2D168C}" presName="accentRepeatNode" presStyleLbl="solidAlignAcc1" presStyleIdx="2" presStyleCnt="20"/>
      <dgm:spPr>
        <a:solidFill>
          <a:schemeClr val="lt1">
            <a:hueOff val="0"/>
            <a:satOff val="0"/>
            <a:lumOff val="0"/>
            <a:alpha val="0"/>
          </a:schemeClr>
        </a:solidFill>
        <a:ln>
          <a:noFill/>
        </a:ln>
      </dgm:spPr>
    </dgm:pt>
    <dgm:pt modelId="{B2EF77B7-382E-4378-B20A-50A4C801785D}" type="pres">
      <dgm:prSet presAssocID="{BEC49A33-03C0-4238-B9C1-F5FCA7E975FB}" presName="image2" presStyleCnt="0"/>
      <dgm:spPr/>
    </dgm:pt>
    <dgm:pt modelId="{95B28EC6-36EE-45CB-97C4-E111339D9C81}" type="pres">
      <dgm:prSet presAssocID="{BEC49A33-03C0-4238-B9C1-F5FCA7E975FB}" presName="imageRepeatNode" presStyleLbl="alignAcc1" presStyleIdx="1" presStyleCnt="10"/>
      <dgm:spPr/>
    </dgm:pt>
    <dgm:pt modelId="{FA78C42F-AC50-4DB3-BD7B-F8C3929CC26A}" type="pres">
      <dgm:prSet presAssocID="{BEC49A33-03C0-4238-B9C1-F5FCA7E975FB}" presName="imageaccent2" presStyleCnt="0"/>
      <dgm:spPr/>
    </dgm:pt>
    <dgm:pt modelId="{C79B1A13-AA7F-4EA7-BC2D-C1EDD14256C6}" type="pres">
      <dgm:prSet presAssocID="{BEC49A33-03C0-4238-B9C1-F5FCA7E975FB}" presName="accentRepeatNode" presStyleLbl="solidAlignAcc1" presStyleIdx="3" presStyleCnt="20"/>
      <dgm:spPr>
        <a:solidFill>
          <a:schemeClr val="lt1">
            <a:hueOff val="0"/>
            <a:satOff val="0"/>
            <a:lumOff val="0"/>
            <a:alpha val="0"/>
          </a:schemeClr>
        </a:solidFill>
        <a:ln>
          <a:noFill/>
        </a:ln>
      </dgm:spPr>
    </dgm:pt>
    <dgm:pt modelId="{4F550B5F-0E31-401D-8E9F-EB07C84F8D0C}" type="pres">
      <dgm:prSet presAssocID="{0F62394E-F973-4CA4-BCE8-39C787506365}" presName="text3" presStyleCnt="0"/>
      <dgm:spPr/>
    </dgm:pt>
    <dgm:pt modelId="{D389F55C-99CE-4C04-BE4A-C0344F84759F}" type="pres">
      <dgm:prSet presAssocID="{0F62394E-F973-4CA4-BCE8-39C787506365}" presName="textRepeatNode" presStyleLbl="alignNode1" presStyleIdx="2" presStyleCnt="10">
        <dgm:presLayoutVars>
          <dgm:chMax val="0"/>
          <dgm:chPref val="0"/>
          <dgm:bulletEnabled val="1"/>
        </dgm:presLayoutVars>
      </dgm:prSet>
      <dgm:spPr/>
    </dgm:pt>
    <dgm:pt modelId="{29A45059-E0B1-440A-91D2-97412F38F76B}" type="pres">
      <dgm:prSet presAssocID="{0F62394E-F973-4CA4-BCE8-39C787506365}" presName="textaccent3" presStyleCnt="0"/>
      <dgm:spPr/>
    </dgm:pt>
    <dgm:pt modelId="{2602C452-341C-496D-9AAD-D090827FB9AD}" type="pres">
      <dgm:prSet presAssocID="{0F62394E-F973-4CA4-BCE8-39C787506365}" presName="accentRepeatNode" presStyleLbl="solidAlignAcc1" presStyleIdx="4" presStyleCnt="20"/>
      <dgm:spPr>
        <a:solidFill>
          <a:schemeClr val="lt1">
            <a:hueOff val="0"/>
            <a:satOff val="0"/>
            <a:lumOff val="0"/>
            <a:alpha val="0"/>
          </a:schemeClr>
        </a:solidFill>
        <a:ln>
          <a:noFill/>
        </a:ln>
      </dgm:spPr>
    </dgm:pt>
    <dgm:pt modelId="{71F1E096-3912-41AC-9F3A-8D42F73024B5}" type="pres">
      <dgm:prSet presAssocID="{A476B012-D3A8-457D-B8A8-37E4B6F8619A}" presName="image3" presStyleCnt="0"/>
      <dgm:spPr/>
    </dgm:pt>
    <dgm:pt modelId="{4C6D811C-D374-4EF3-8A7B-673CD56C9135}" type="pres">
      <dgm:prSet presAssocID="{A476B012-D3A8-457D-B8A8-37E4B6F8619A}" presName="imageRepeatNode" presStyleLbl="alignAcc1" presStyleIdx="2" presStyleCnt="10"/>
      <dgm:spPr/>
    </dgm:pt>
    <dgm:pt modelId="{3C0395BF-8E90-47F5-B650-A55FF06189F6}" type="pres">
      <dgm:prSet presAssocID="{A476B012-D3A8-457D-B8A8-37E4B6F8619A}" presName="imageaccent3" presStyleCnt="0"/>
      <dgm:spPr/>
    </dgm:pt>
    <dgm:pt modelId="{84B3D1C8-6845-4F7A-8091-0CA2AFDFE018}" type="pres">
      <dgm:prSet presAssocID="{A476B012-D3A8-457D-B8A8-37E4B6F8619A}" presName="accentRepeatNode" presStyleLbl="solidAlignAcc1" presStyleIdx="5" presStyleCnt="20"/>
      <dgm:spPr>
        <a:solidFill>
          <a:schemeClr val="lt1">
            <a:hueOff val="0"/>
            <a:satOff val="0"/>
            <a:lumOff val="0"/>
            <a:alpha val="0"/>
          </a:schemeClr>
        </a:solidFill>
        <a:ln>
          <a:noFill/>
        </a:ln>
      </dgm:spPr>
    </dgm:pt>
    <dgm:pt modelId="{A481FEB3-F493-402D-83B7-A0151FB41C25}" type="pres">
      <dgm:prSet presAssocID="{6E9C78A6-B1F2-4D84-A412-D21A57B9F2FA}" presName="text4" presStyleCnt="0"/>
      <dgm:spPr/>
    </dgm:pt>
    <dgm:pt modelId="{7D254620-0F83-40E9-B776-AD103773FDE8}" type="pres">
      <dgm:prSet presAssocID="{6E9C78A6-B1F2-4D84-A412-D21A57B9F2FA}" presName="textRepeatNode" presStyleLbl="alignNode1" presStyleIdx="3" presStyleCnt="10">
        <dgm:presLayoutVars>
          <dgm:chMax val="0"/>
          <dgm:chPref val="0"/>
          <dgm:bulletEnabled val="1"/>
        </dgm:presLayoutVars>
      </dgm:prSet>
      <dgm:spPr/>
    </dgm:pt>
    <dgm:pt modelId="{6EA0E234-80EC-410D-A2F0-F971A0BA5C0E}" type="pres">
      <dgm:prSet presAssocID="{6E9C78A6-B1F2-4D84-A412-D21A57B9F2FA}" presName="textaccent4" presStyleCnt="0"/>
      <dgm:spPr/>
    </dgm:pt>
    <dgm:pt modelId="{15325E0D-19C9-4C98-86A8-3BCF5F47FE07}" type="pres">
      <dgm:prSet presAssocID="{6E9C78A6-B1F2-4D84-A412-D21A57B9F2FA}" presName="accentRepeatNode" presStyleLbl="solidAlignAcc1" presStyleIdx="6" presStyleCnt="20"/>
      <dgm:spPr>
        <a:solidFill>
          <a:schemeClr val="lt1">
            <a:hueOff val="0"/>
            <a:satOff val="0"/>
            <a:lumOff val="0"/>
            <a:alpha val="0"/>
          </a:schemeClr>
        </a:solidFill>
        <a:ln>
          <a:noFill/>
        </a:ln>
      </dgm:spPr>
    </dgm:pt>
    <dgm:pt modelId="{FDA9147B-8339-4C3B-BB7C-A3ECC2B71948}" type="pres">
      <dgm:prSet presAssocID="{A1AD8719-9B80-4DAB-BCF9-C8D6FF0BB029}" presName="image4" presStyleCnt="0"/>
      <dgm:spPr/>
    </dgm:pt>
    <dgm:pt modelId="{22E84D4A-0F1D-4D7C-ADF5-FA1248FF978F}" type="pres">
      <dgm:prSet presAssocID="{A1AD8719-9B80-4DAB-BCF9-C8D6FF0BB029}" presName="imageRepeatNode" presStyleLbl="alignAcc1" presStyleIdx="3" presStyleCnt="10"/>
      <dgm:spPr/>
    </dgm:pt>
    <dgm:pt modelId="{36A9E6FF-3D16-40B1-9517-986EC064AEAA}" type="pres">
      <dgm:prSet presAssocID="{A1AD8719-9B80-4DAB-BCF9-C8D6FF0BB029}" presName="imageaccent4" presStyleCnt="0"/>
      <dgm:spPr/>
    </dgm:pt>
    <dgm:pt modelId="{BBABEC6C-2CDD-461A-B731-1CD3497D231D}" type="pres">
      <dgm:prSet presAssocID="{A1AD8719-9B80-4DAB-BCF9-C8D6FF0BB029}" presName="accentRepeatNode" presStyleLbl="solidAlignAcc1" presStyleIdx="7" presStyleCnt="20"/>
      <dgm:spPr>
        <a:solidFill>
          <a:schemeClr val="lt1">
            <a:hueOff val="0"/>
            <a:satOff val="0"/>
            <a:lumOff val="0"/>
            <a:alpha val="0"/>
          </a:schemeClr>
        </a:solidFill>
        <a:ln>
          <a:noFill/>
        </a:ln>
      </dgm:spPr>
    </dgm:pt>
    <dgm:pt modelId="{A57681F1-047D-4D45-8159-4BC1F2A1DF1D}" type="pres">
      <dgm:prSet presAssocID="{9D51DE3A-D9E7-44EA-84F4-048247EBF7E0}" presName="text5" presStyleCnt="0"/>
      <dgm:spPr/>
    </dgm:pt>
    <dgm:pt modelId="{7214F903-203D-4F00-9A82-6C964B91B89E}" type="pres">
      <dgm:prSet presAssocID="{9D51DE3A-D9E7-44EA-84F4-048247EBF7E0}" presName="textRepeatNode" presStyleLbl="alignNode1" presStyleIdx="4" presStyleCnt="10">
        <dgm:presLayoutVars>
          <dgm:chMax val="0"/>
          <dgm:chPref val="0"/>
          <dgm:bulletEnabled val="1"/>
        </dgm:presLayoutVars>
      </dgm:prSet>
      <dgm:spPr/>
    </dgm:pt>
    <dgm:pt modelId="{1CDAA8DF-DC0D-4AB9-9F28-5B844256D7D3}" type="pres">
      <dgm:prSet presAssocID="{9D51DE3A-D9E7-44EA-84F4-048247EBF7E0}" presName="textaccent5" presStyleCnt="0"/>
      <dgm:spPr/>
    </dgm:pt>
    <dgm:pt modelId="{1449569C-6226-4B1C-AEE6-1FA650D5166D}" type="pres">
      <dgm:prSet presAssocID="{9D51DE3A-D9E7-44EA-84F4-048247EBF7E0}" presName="accentRepeatNode" presStyleLbl="solidAlignAcc1" presStyleIdx="8" presStyleCnt="20"/>
      <dgm:spPr>
        <a:solidFill>
          <a:schemeClr val="lt1">
            <a:hueOff val="0"/>
            <a:satOff val="0"/>
            <a:lumOff val="0"/>
            <a:alpha val="0"/>
          </a:schemeClr>
        </a:solidFill>
        <a:ln>
          <a:noFill/>
        </a:ln>
      </dgm:spPr>
    </dgm:pt>
    <dgm:pt modelId="{30AFDB85-FE9A-4107-BF10-03414A291FF4}" type="pres">
      <dgm:prSet presAssocID="{D0ED0F0E-7617-4E9A-A8A9-0B7ED3E4E06D}" presName="image5" presStyleCnt="0"/>
      <dgm:spPr/>
    </dgm:pt>
    <dgm:pt modelId="{42ECD81D-2804-4ED8-9740-27CA851BA868}" type="pres">
      <dgm:prSet presAssocID="{D0ED0F0E-7617-4E9A-A8A9-0B7ED3E4E06D}" presName="imageRepeatNode" presStyleLbl="alignAcc1" presStyleIdx="4" presStyleCnt="10"/>
      <dgm:spPr/>
    </dgm:pt>
    <dgm:pt modelId="{AF6B9AE8-7D0F-435D-B38B-8B63CE029E12}" type="pres">
      <dgm:prSet presAssocID="{D0ED0F0E-7617-4E9A-A8A9-0B7ED3E4E06D}" presName="imageaccent5" presStyleCnt="0"/>
      <dgm:spPr/>
    </dgm:pt>
    <dgm:pt modelId="{89EA3921-17FD-465A-B360-AA79520019A6}" type="pres">
      <dgm:prSet presAssocID="{D0ED0F0E-7617-4E9A-A8A9-0B7ED3E4E06D}" presName="accentRepeatNode" presStyleLbl="solidAlignAcc1" presStyleIdx="9" presStyleCnt="20"/>
      <dgm:spPr>
        <a:solidFill>
          <a:schemeClr val="lt1">
            <a:hueOff val="0"/>
            <a:satOff val="0"/>
            <a:lumOff val="0"/>
            <a:alpha val="0"/>
          </a:schemeClr>
        </a:solidFill>
        <a:ln>
          <a:noFill/>
        </a:ln>
      </dgm:spPr>
    </dgm:pt>
    <dgm:pt modelId="{04657CF3-DF72-4356-85D9-C105F289AB38}" type="pres">
      <dgm:prSet presAssocID="{24ACBED3-FCBE-4CB3-B6B9-98363F194357}" presName="text6" presStyleCnt="0"/>
      <dgm:spPr/>
    </dgm:pt>
    <dgm:pt modelId="{6FEB2E7A-6E90-41E2-AED6-4D76FDDA904F}" type="pres">
      <dgm:prSet presAssocID="{24ACBED3-FCBE-4CB3-B6B9-98363F194357}" presName="textRepeatNode" presStyleLbl="alignNode1" presStyleIdx="5" presStyleCnt="10">
        <dgm:presLayoutVars>
          <dgm:chMax val="0"/>
          <dgm:chPref val="0"/>
          <dgm:bulletEnabled val="1"/>
        </dgm:presLayoutVars>
      </dgm:prSet>
      <dgm:spPr/>
    </dgm:pt>
    <dgm:pt modelId="{0192CFAF-509F-4DA6-8D84-D2A7395FE5C2}" type="pres">
      <dgm:prSet presAssocID="{24ACBED3-FCBE-4CB3-B6B9-98363F194357}" presName="textaccent6" presStyleCnt="0"/>
      <dgm:spPr/>
    </dgm:pt>
    <dgm:pt modelId="{F92966EA-8999-4970-AB02-D03D2AEB2A70}" type="pres">
      <dgm:prSet presAssocID="{24ACBED3-FCBE-4CB3-B6B9-98363F194357}" presName="accentRepeatNode" presStyleLbl="solidAlignAcc1" presStyleIdx="10" presStyleCnt="20"/>
      <dgm:spPr>
        <a:solidFill>
          <a:schemeClr val="lt1">
            <a:hueOff val="0"/>
            <a:satOff val="0"/>
            <a:lumOff val="0"/>
            <a:alpha val="0"/>
          </a:schemeClr>
        </a:solidFill>
        <a:ln>
          <a:noFill/>
        </a:ln>
      </dgm:spPr>
    </dgm:pt>
    <dgm:pt modelId="{E632226B-55CA-4213-AD01-CB28FB85A83B}" type="pres">
      <dgm:prSet presAssocID="{66E460C9-550F-49EE-AFF9-DD54FE585BE4}" presName="image6" presStyleCnt="0"/>
      <dgm:spPr/>
    </dgm:pt>
    <dgm:pt modelId="{251FA878-F660-491E-B390-C401EA886CE6}" type="pres">
      <dgm:prSet presAssocID="{66E460C9-550F-49EE-AFF9-DD54FE585BE4}" presName="imageRepeatNode" presStyleLbl="alignAcc1" presStyleIdx="5" presStyleCnt="10"/>
      <dgm:spPr/>
    </dgm:pt>
    <dgm:pt modelId="{72A1B8D0-2156-458A-8E4C-ECE91A6B2373}" type="pres">
      <dgm:prSet presAssocID="{66E460C9-550F-49EE-AFF9-DD54FE585BE4}" presName="imageaccent6" presStyleCnt="0"/>
      <dgm:spPr/>
    </dgm:pt>
    <dgm:pt modelId="{A7DA00AA-E21B-48BF-BAFE-A11793380783}" type="pres">
      <dgm:prSet presAssocID="{66E460C9-550F-49EE-AFF9-DD54FE585BE4}" presName="accentRepeatNode" presStyleLbl="solidAlignAcc1" presStyleIdx="11" presStyleCnt="20"/>
      <dgm:spPr>
        <a:solidFill>
          <a:schemeClr val="lt1">
            <a:hueOff val="0"/>
            <a:satOff val="0"/>
            <a:lumOff val="0"/>
            <a:alpha val="0"/>
          </a:schemeClr>
        </a:solidFill>
        <a:ln>
          <a:noFill/>
        </a:ln>
      </dgm:spPr>
    </dgm:pt>
    <dgm:pt modelId="{EAAB0A45-721A-4EDC-8E80-C91E6C56081D}" type="pres">
      <dgm:prSet presAssocID="{41C3C8E2-32F7-4CBC-867D-F1A8D453D0CA}" presName="text7" presStyleCnt="0"/>
      <dgm:spPr/>
    </dgm:pt>
    <dgm:pt modelId="{1E46FCCD-6007-4ACD-840F-568A762EB2E3}" type="pres">
      <dgm:prSet presAssocID="{41C3C8E2-32F7-4CBC-867D-F1A8D453D0CA}" presName="textRepeatNode" presStyleLbl="alignNode1" presStyleIdx="6" presStyleCnt="10">
        <dgm:presLayoutVars>
          <dgm:chMax val="0"/>
          <dgm:chPref val="0"/>
          <dgm:bulletEnabled val="1"/>
        </dgm:presLayoutVars>
      </dgm:prSet>
      <dgm:spPr/>
    </dgm:pt>
    <dgm:pt modelId="{97E0A936-13C9-4299-ADA3-58983D1D4FCB}" type="pres">
      <dgm:prSet presAssocID="{41C3C8E2-32F7-4CBC-867D-F1A8D453D0CA}" presName="textaccent7" presStyleCnt="0"/>
      <dgm:spPr/>
    </dgm:pt>
    <dgm:pt modelId="{6682BD5C-8904-4030-B721-D7181EC8D92F}" type="pres">
      <dgm:prSet presAssocID="{41C3C8E2-32F7-4CBC-867D-F1A8D453D0CA}" presName="accentRepeatNode" presStyleLbl="solidAlignAcc1" presStyleIdx="12" presStyleCnt="20"/>
      <dgm:spPr>
        <a:solidFill>
          <a:schemeClr val="lt1">
            <a:hueOff val="0"/>
            <a:satOff val="0"/>
            <a:lumOff val="0"/>
            <a:alpha val="0"/>
          </a:schemeClr>
        </a:solidFill>
        <a:ln>
          <a:noFill/>
        </a:ln>
      </dgm:spPr>
    </dgm:pt>
    <dgm:pt modelId="{CFBAD42F-3F58-4F2A-A6AE-67B30194BD1F}" type="pres">
      <dgm:prSet presAssocID="{CB5C63EE-345C-4BF5-BEDB-E7B203541F0A}" presName="image7" presStyleCnt="0"/>
      <dgm:spPr/>
    </dgm:pt>
    <dgm:pt modelId="{42C555F0-DB7B-459C-80F1-90C7CB8A2BDC}" type="pres">
      <dgm:prSet presAssocID="{CB5C63EE-345C-4BF5-BEDB-E7B203541F0A}" presName="imageRepeatNode" presStyleLbl="alignAcc1" presStyleIdx="6" presStyleCnt="10"/>
      <dgm:spPr/>
    </dgm:pt>
    <dgm:pt modelId="{7AFDAF6A-7534-4FCF-99F6-B2F7BC3A4895}" type="pres">
      <dgm:prSet presAssocID="{CB5C63EE-345C-4BF5-BEDB-E7B203541F0A}" presName="imageaccent7" presStyleCnt="0"/>
      <dgm:spPr/>
    </dgm:pt>
    <dgm:pt modelId="{923531C3-F203-496F-871D-B5CB2FFA5151}" type="pres">
      <dgm:prSet presAssocID="{CB5C63EE-345C-4BF5-BEDB-E7B203541F0A}" presName="accentRepeatNode" presStyleLbl="solidAlignAcc1" presStyleIdx="13" presStyleCnt="20"/>
      <dgm:spPr>
        <a:solidFill>
          <a:schemeClr val="lt1">
            <a:hueOff val="0"/>
            <a:satOff val="0"/>
            <a:lumOff val="0"/>
            <a:alpha val="0"/>
          </a:schemeClr>
        </a:solidFill>
        <a:ln>
          <a:noFill/>
        </a:ln>
      </dgm:spPr>
    </dgm:pt>
    <dgm:pt modelId="{64882D78-A93E-45BF-92C3-F570F8C25679}" type="pres">
      <dgm:prSet presAssocID="{401B444F-9859-425B-9259-D97FA6F33971}" presName="text8" presStyleCnt="0"/>
      <dgm:spPr/>
    </dgm:pt>
    <dgm:pt modelId="{257F01DC-1629-4B5C-A413-754CA5589F47}" type="pres">
      <dgm:prSet presAssocID="{401B444F-9859-425B-9259-D97FA6F33971}" presName="textRepeatNode" presStyleLbl="alignNode1" presStyleIdx="7" presStyleCnt="10">
        <dgm:presLayoutVars>
          <dgm:chMax val="0"/>
          <dgm:chPref val="0"/>
          <dgm:bulletEnabled val="1"/>
        </dgm:presLayoutVars>
      </dgm:prSet>
      <dgm:spPr/>
    </dgm:pt>
    <dgm:pt modelId="{BA652FAA-04E5-4DD6-B3F7-E81F536DDA92}" type="pres">
      <dgm:prSet presAssocID="{401B444F-9859-425B-9259-D97FA6F33971}" presName="textaccent8" presStyleCnt="0"/>
      <dgm:spPr/>
    </dgm:pt>
    <dgm:pt modelId="{0ED41901-E00B-47B2-A373-58EEC65B0239}" type="pres">
      <dgm:prSet presAssocID="{401B444F-9859-425B-9259-D97FA6F33971}" presName="accentRepeatNode" presStyleLbl="solidAlignAcc1" presStyleIdx="14" presStyleCnt="20"/>
      <dgm:spPr>
        <a:solidFill>
          <a:schemeClr val="lt1">
            <a:hueOff val="0"/>
            <a:satOff val="0"/>
            <a:lumOff val="0"/>
            <a:alpha val="0"/>
          </a:schemeClr>
        </a:solidFill>
        <a:ln>
          <a:noFill/>
        </a:ln>
      </dgm:spPr>
    </dgm:pt>
    <dgm:pt modelId="{DDBAAACF-54F5-46D0-A331-F68CEF77AAD5}" type="pres">
      <dgm:prSet presAssocID="{F03FD94E-4BEB-48D9-BF4D-3A1927022CE9}" presName="image8" presStyleCnt="0"/>
      <dgm:spPr/>
    </dgm:pt>
    <dgm:pt modelId="{7D2DE23B-3565-4218-9322-C4846DC9E395}" type="pres">
      <dgm:prSet presAssocID="{F03FD94E-4BEB-48D9-BF4D-3A1927022CE9}" presName="imageRepeatNode" presStyleLbl="alignAcc1" presStyleIdx="7" presStyleCnt="10"/>
      <dgm:spPr/>
    </dgm:pt>
    <dgm:pt modelId="{4E466D20-50AA-4431-8BF2-17DA8C60CB81}" type="pres">
      <dgm:prSet presAssocID="{F03FD94E-4BEB-48D9-BF4D-3A1927022CE9}" presName="imageaccent8" presStyleCnt="0"/>
      <dgm:spPr/>
    </dgm:pt>
    <dgm:pt modelId="{5D7ECCEE-E085-409D-9DF7-6947F23D6713}" type="pres">
      <dgm:prSet presAssocID="{F03FD94E-4BEB-48D9-BF4D-3A1927022CE9}" presName="accentRepeatNode" presStyleLbl="solidAlignAcc1" presStyleIdx="15" presStyleCnt="20"/>
      <dgm:spPr>
        <a:solidFill>
          <a:schemeClr val="lt1">
            <a:hueOff val="0"/>
            <a:satOff val="0"/>
            <a:lumOff val="0"/>
            <a:alpha val="0"/>
          </a:schemeClr>
        </a:solidFill>
        <a:ln>
          <a:noFill/>
        </a:ln>
      </dgm:spPr>
    </dgm:pt>
    <dgm:pt modelId="{828A1455-F234-45E3-BF91-C9886DCFC602}" type="pres">
      <dgm:prSet presAssocID="{A62B0273-98BE-4AAE-A7C6-5AD9353BC6A3}" presName="text9" presStyleCnt="0"/>
      <dgm:spPr/>
    </dgm:pt>
    <dgm:pt modelId="{59C0F46F-69B4-479F-98EC-EB5221FFBE69}" type="pres">
      <dgm:prSet presAssocID="{A62B0273-98BE-4AAE-A7C6-5AD9353BC6A3}" presName="textRepeatNode" presStyleLbl="alignNode1" presStyleIdx="8" presStyleCnt="10">
        <dgm:presLayoutVars>
          <dgm:chMax val="0"/>
          <dgm:chPref val="0"/>
          <dgm:bulletEnabled val="1"/>
        </dgm:presLayoutVars>
      </dgm:prSet>
      <dgm:spPr/>
    </dgm:pt>
    <dgm:pt modelId="{0816ED67-2D98-48BE-8710-384C525A438D}" type="pres">
      <dgm:prSet presAssocID="{A62B0273-98BE-4AAE-A7C6-5AD9353BC6A3}" presName="textaccent9" presStyleCnt="0"/>
      <dgm:spPr/>
    </dgm:pt>
    <dgm:pt modelId="{28DD45D8-AD4A-4E3F-9F22-368CC065F906}" type="pres">
      <dgm:prSet presAssocID="{A62B0273-98BE-4AAE-A7C6-5AD9353BC6A3}" presName="accentRepeatNode" presStyleLbl="solidAlignAcc1" presStyleIdx="16" presStyleCnt="20"/>
      <dgm:spPr>
        <a:solidFill>
          <a:schemeClr val="lt1">
            <a:hueOff val="0"/>
            <a:satOff val="0"/>
            <a:lumOff val="0"/>
            <a:alpha val="0"/>
          </a:schemeClr>
        </a:solidFill>
        <a:ln>
          <a:noFill/>
        </a:ln>
      </dgm:spPr>
    </dgm:pt>
    <dgm:pt modelId="{158071DD-72C2-47A9-807D-0825D66E9014}" type="pres">
      <dgm:prSet presAssocID="{C3C70AC1-4A55-4128-BC14-B6BA07DDB875}" presName="image9" presStyleCnt="0"/>
      <dgm:spPr/>
    </dgm:pt>
    <dgm:pt modelId="{D98F4429-4B56-446A-8FE4-DA026EB9C9BE}" type="pres">
      <dgm:prSet presAssocID="{C3C70AC1-4A55-4128-BC14-B6BA07DDB875}" presName="imageRepeatNode" presStyleLbl="alignAcc1" presStyleIdx="8" presStyleCnt="10"/>
      <dgm:spPr/>
    </dgm:pt>
    <dgm:pt modelId="{12B1571C-630F-4F5F-BF3F-30FC92F8EA30}" type="pres">
      <dgm:prSet presAssocID="{C3C70AC1-4A55-4128-BC14-B6BA07DDB875}" presName="imageaccent9" presStyleCnt="0"/>
      <dgm:spPr/>
    </dgm:pt>
    <dgm:pt modelId="{7344B338-9488-4E44-8D4D-0F7A7BE598F7}" type="pres">
      <dgm:prSet presAssocID="{C3C70AC1-4A55-4128-BC14-B6BA07DDB875}" presName="accentRepeatNode" presStyleLbl="solidAlignAcc1" presStyleIdx="17" presStyleCnt="20"/>
      <dgm:spPr>
        <a:solidFill>
          <a:schemeClr val="lt1">
            <a:hueOff val="0"/>
            <a:satOff val="0"/>
            <a:lumOff val="0"/>
            <a:alpha val="0"/>
          </a:schemeClr>
        </a:solidFill>
        <a:ln>
          <a:noFill/>
        </a:ln>
      </dgm:spPr>
    </dgm:pt>
    <dgm:pt modelId="{B470277A-E6AD-4271-AB7E-BAE0F65550A5}" type="pres">
      <dgm:prSet presAssocID="{2B309275-A305-4817-B5FE-D1C5ACD7344C}" presName="text10" presStyleCnt="0"/>
      <dgm:spPr/>
    </dgm:pt>
    <dgm:pt modelId="{71416637-4727-4476-8F0C-A8E04879FAE6}" type="pres">
      <dgm:prSet presAssocID="{2B309275-A305-4817-B5FE-D1C5ACD7344C}" presName="textRepeatNode" presStyleLbl="alignNode1" presStyleIdx="9" presStyleCnt="10">
        <dgm:presLayoutVars>
          <dgm:chMax val="0"/>
          <dgm:chPref val="0"/>
          <dgm:bulletEnabled val="1"/>
        </dgm:presLayoutVars>
      </dgm:prSet>
      <dgm:spPr/>
    </dgm:pt>
    <dgm:pt modelId="{F107EE05-0EF9-4D6A-ABB1-C0228C2822C0}" type="pres">
      <dgm:prSet presAssocID="{2B309275-A305-4817-B5FE-D1C5ACD7344C}" presName="textaccent10" presStyleCnt="0"/>
      <dgm:spPr/>
    </dgm:pt>
    <dgm:pt modelId="{FD780BE5-2E01-465D-9256-3E494FEF5CC1}" type="pres">
      <dgm:prSet presAssocID="{2B309275-A305-4817-B5FE-D1C5ACD7344C}" presName="accentRepeatNode" presStyleLbl="solidAlignAcc1" presStyleIdx="18" presStyleCnt="20"/>
      <dgm:spPr>
        <a:solidFill>
          <a:schemeClr val="lt1">
            <a:hueOff val="0"/>
            <a:satOff val="0"/>
            <a:lumOff val="0"/>
            <a:alpha val="0"/>
          </a:schemeClr>
        </a:solidFill>
        <a:ln>
          <a:noFill/>
        </a:ln>
      </dgm:spPr>
    </dgm:pt>
    <dgm:pt modelId="{A3690E22-2F6E-4356-9C79-F8AC5ED68F70}" type="pres">
      <dgm:prSet presAssocID="{741C150A-30BF-49D6-9301-AE4DCF3A28A0}" presName="image10" presStyleCnt="0"/>
      <dgm:spPr/>
    </dgm:pt>
    <dgm:pt modelId="{768DA2C7-BE09-41FE-8D15-0F3E76D1C67F}" type="pres">
      <dgm:prSet presAssocID="{741C150A-30BF-49D6-9301-AE4DCF3A28A0}" presName="imageRepeatNode" presStyleLbl="alignAcc1" presStyleIdx="9" presStyleCnt="10"/>
      <dgm:spPr/>
    </dgm:pt>
    <dgm:pt modelId="{67B5C30B-3C62-4DAC-8777-5F7F40B564C9}" type="pres">
      <dgm:prSet presAssocID="{741C150A-30BF-49D6-9301-AE4DCF3A28A0}" presName="imageaccent10" presStyleCnt="0"/>
      <dgm:spPr/>
    </dgm:pt>
    <dgm:pt modelId="{958FD5CE-2E9D-487B-A1AB-8ABFC14CFFAB}" type="pres">
      <dgm:prSet presAssocID="{741C150A-30BF-49D6-9301-AE4DCF3A28A0}" presName="accentRepeatNode" presStyleLbl="solidAlignAcc1" presStyleIdx="19" presStyleCnt="20"/>
      <dgm:spPr>
        <a:solidFill>
          <a:schemeClr val="lt1">
            <a:hueOff val="0"/>
            <a:satOff val="0"/>
            <a:lumOff val="0"/>
            <a:alpha val="0"/>
          </a:schemeClr>
        </a:solidFill>
        <a:ln>
          <a:noFill/>
        </a:ln>
      </dgm:spPr>
    </dgm:pt>
  </dgm:ptLst>
  <dgm:cxnLst>
    <dgm:cxn modelId="{1988B90B-8F5E-4460-B4C4-450898B3EBDD}" type="presOf" srcId="{741C150A-30BF-49D6-9301-AE4DCF3A28A0}" destId="{768DA2C7-BE09-41FE-8D15-0F3E76D1C67F}" srcOrd="0" destOrd="0" presId="urn:microsoft.com/office/officeart/2008/layout/HexagonCluster"/>
    <dgm:cxn modelId="{1E2BA818-B722-4786-A15B-B4B60ADD728C}" srcId="{D46D5BA4-7499-45EA-8D57-86F04DB5AC94}" destId="{FC7041A3-A21A-4229-B1C6-3CA141B990C6}" srcOrd="0" destOrd="0" parTransId="{7611E3E1-FA6A-475D-82DB-0B3DF654F431}" sibTransId="{A67F3287-B67E-4BCC-90CD-48B75291146D}"/>
    <dgm:cxn modelId="{715FAC19-8B54-4694-AD3E-FDB129CB2FEF}" type="presOf" srcId="{D46D5BA4-7499-45EA-8D57-86F04DB5AC94}" destId="{44DF5925-8DAF-4A31-90C7-DCFAD0CF3123}" srcOrd="0" destOrd="0" presId="urn:microsoft.com/office/officeart/2008/layout/HexagonCluster"/>
    <dgm:cxn modelId="{D2E80A20-6294-484F-A767-C7F74181F529}" type="presOf" srcId="{BEC49A33-03C0-4238-B9C1-F5FCA7E975FB}" destId="{95B28EC6-36EE-45CB-97C4-E111339D9C81}" srcOrd="0" destOrd="0" presId="urn:microsoft.com/office/officeart/2008/layout/HexagonCluster"/>
    <dgm:cxn modelId="{DA07D429-DC77-482F-9C6D-0B05ACD95353}" type="presOf" srcId="{6E9C78A6-B1F2-4D84-A412-D21A57B9F2FA}" destId="{7D254620-0F83-40E9-B776-AD103773FDE8}" srcOrd="0" destOrd="0" presId="urn:microsoft.com/office/officeart/2008/layout/HexagonCluster"/>
    <dgm:cxn modelId="{AB351C2D-3AE0-4A59-9467-EA062C2893F1}" type="presOf" srcId="{CB5C63EE-345C-4BF5-BEDB-E7B203541F0A}" destId="{42C555F0-DB7B-459C-80F1-90C7CB8A2BDC}" srcOrd="0" destOrd="0" presId="urn:microsoft.com/office/officeart/2008/layout/HexagonCluster"/>
    <dgm:cxn modelId="{C33D3C5B-4477-434A-9E42-672FAEB063E0}" srcId="{D46D5BA4-7499-45EA-8D57-86F04DB5AC94}" destId="{0F62394E-F973-4CA4-BCE8-39C787506365}" srcOrd="2" destOrd="0" parTransId="{5DD3F69D-04AE-4191-8981-3579D4C448EF}" sibTransId="{A476B012-D3A8-457D-B8A8-37E4B6F8619A}"/>
    <dgm:cxn modelId="{E6F55F64-A771-49FE-9801-C1998101867C}" srcId="{D46D5BA4-7499-45EA-8D57-86F04DB5AC94}" destId="{2B309275-A305-4817-B5FE-D1C5ACD7344C}" srcOrd="9" destOrd="0" parTransId="{E420402B-9178-45AD-AEE4-23A5AD4EC969}" sibTransId="{741C150A-30BF-49D6-9301-AE4DCF3A28A0}"/>
    <dgm:cxn modelId="{3C507765-463E-41C5-8219-24EAB1605CC4}" type="presOf" srcId="{1FBC3693-3C31-4ABF-A163-52B1ED2D168C}" destId="{77E5AC73-FB56-4132-8961-C203BC454695}" srcOrd="0" destOrd="0" presId="urn:microsoft.com/office/officeart/2008/layout/HexagonCluster"/>
    <dgm:cxn modelId="{17F9E66C-A971-4123-B0BD-BE848CC14308}" type="presOf" srcId="{FC7041A3-A21A-4229-B1C6-3CA141B990C6}" destId="{F955B630-38D1-480A-92C8-B5A3B8955ECB}" srcOrd="0" destOrd="0" presId="urn:microsoft.com/office/officeart/2008/layout/HexagonCluster"/>
    <dgm:cxn modelId="{DC4A5E74-32C9-487B-A100-CCA1F71E0938}" type="presOf" srcId="{C3C70AC1-4A55-4128-BC14-B6BA07DDB875}" destId="{D98F4429-4B56-446A-8FE4-DA026EB9C9BE}" srcOrd="0" destOrd="0" presId="urn:microsoft.com/office/officeart/2008/layout/HexagonCluster"/>
    <dgm:cxn modelId="{04FD0C55-5893-4148-AA98-2A03A8BB3B1B}" type="presOf" srcId="{2B309275-A305-4817-B5FE-D1C5ACD7344C}" destId="{71416637-4727-4476-8F0C-A8E04879FAE6}" srcOrd="0" destOrd="0" presId="urn:microsoft.com/office/officeart/2008/layout/HexagonCluster"/>
    <dgm:cxn modelId="{7E6A925A-4A90-4FFA-97DE-37CB7A4131CF}" type="presOf" srcId="{41C3C8E2-32F7-4CBC-867D-F1A8D453D0CA}" destId="{1E46FCCD-6007-4ACD-840F-568A762EB2E3}" srcOrd="0" destOrd="0" presId="urn:microsoft.com/office/officeart/2008/layout/HexagonCluster"/>
    <dgm:cxn modelId="{D34B147D-8FAE-4171-BE06-6A8BF1E19DE9}" srcId="{D46D5BA4-7499-45EA-8D57-86F04DB5AC94}" destId="{A62B0273-98BE-4AAE-A7C6-5AD9353BC6A3}" srcOrd="8" destOrd="0" parTransId="{7379560D-4566-440F-A055-782DBBD38A3C}" sibTransId="{C3C70AC1-4A55-4128-BC14-B6BA07DDB875}"/>
    <dgm:cxn modelId="{67303E87-C073-4717-B77A-B971E5BD7ED8}" srcId="{D46D5BA4-7499-45EA-8D57-86F04DB5AC94}" destId="{401B444F-9859-425B-9259-D97FA6F33971}" srcOrd="7" destOrd="0" parTransId="{36FE40A9-741D-4162-A97B-6D5FE1C48EF1}" sibTransId="{F03FD94E-4BEB-48D9-BF4D-3A1927022CE9}"/>
    <dgm:cxn modelId="{23187687-6A45-4611-92B7-360F541EFD1D}" srcId="{D46D5BA4-7499-45EA-8D57-86F04DB5AC94}" destId="{9D51DE3A-D9E7-44EA-84F4-048247EBF7E0}" srcOrd="4" destOrd="0" parTransId="{D07A6CE5-C60E-4E4E-B715-8BB99B3D8880}" sibTransId="{D0ED0F0E-7617-4E9A-A8A9-0B7ED3E4E06D}"/>
    <dgm:cxn modelId="{BE78D588-B7BF-4A27-82C2-C55B3895748E}" type="presOf" srcId="{F03FD94E-4BEB-48D9-BF4D-3A1927022CE9}" destId="{7D2DE23B-3565-4218-9322-C4846DC9E395}" srcOrd="0" destOrd="0" presId="urn:microsoft.com/office/officeart/2008/layout/HexagonCluster"/>
    <dgm:cxn modelId="{0D8DF18E-55C5-4D71-B9CE-14BC82CC8E3C}" type="presOf" srcId="{0F62394E-F973-4CA4-BCE8-39C787506365}" destId="{D389F55C-99CE-4C04-BE4A-C0344F84759F}" srcOrd="0" destOrd="0" presId="urn:microsoft.com/office/officeart/2008/layout/HexagonCluster"/>
    <dgm:cxn modelId="{AF1B5193-383D-43FC-9078-7314C265FBE9}" srcId="{D46D5BA4-7499-45EA-8D57-86F04DB5AC94}" destId="{1FBC3693-3C31-4ABF-A163-52B1ED2D168C}" srcOrd="1" destOrd="0" parTransId="{5F8EC655-55FB-45BC-8A42-8CBE839EC577}" sibTransId="{BEC49A33-03C0-4238-B9C1-F5FCA7E975FB}"/>
    <dgm:cxn modelId="{B438B098-3B2C-4272-9826-A5959D597855}" srcId="{D46D5BA4-7499-45EA-8D57-86F04DB5AC94}" destId="{24ACBED3-FCBE-4CB3-B6B9-98363F194357}" srcOrd="5" destOrd="0" parTransId="{02FE0E2C-211F-458F-A904-C8CCFA919951}" sibTransId="{66E460C9-550F-49EE-AFF9-DD54FE585BE4}"/>
    <dgm:cxn modelId="{1FBAF6A2-53B7-40AA-A3E2-4C8AA8F0671D}" type="presOf" srcId="{401B444F-9859-425B-9259-D97FA6F33971}" destId="{257F01DC-1629-4B5C-A413-754CA5589F47}" srcOrd="0" destOrd="0" presId="urn:microsoft.com/office/officeart/2008/layout/HexagonCluster"/>
    <dgm:cxn modelId="{511981AF-3A87-46D4-816F-47D19BBAE656}" type="presOf" srcId="{9D51DE3A-D9E7-44EA-84F4-048247EBF7E0}" destId="{7214F903-203D-4F00-9A82-6C964B91B89E}" srcOrd="0" destOrd="0" presId="urn:microsoft.com/office/officeart/2008/layout/HexagonCluster"/>
    <dgm:cxn modelId="{55ACC3C2-8172-4E1A-97F9-36AF24960BA1}" srcId="{D46D5BA4-7499-45EA-8D57-86F04DB5AC94}" destId="{41C3C8E2-32F7-4CBC-867D-F1A8D453D0CA}" srcOrd="6" destOrd="0" parTransId="{0D3B6004-8514-41BE-A3A7-681D5D6AD615}" sibTransId="{CB5C63EE-345C-4BF5-BEDB-E7B203541F0A}"/>
    <dgm:cxn modelId="{3351F5C4-8FA1-4138-A871-75A9C9842F50}" type="presOf" srcId="{A62B0273-98BE-4AAE-A7C6-5AD9353BC6A3}" destId="{59C0F46F-69B4-479F-98EC-EB5221FFBE69}" srcOrd="0" destOrd="0" presId="urn:microsoft.com/office/officeart/2008/layout/HexagonCluster"/>
    <dgm:cxn modelId="{7AA0F4DE-B129-4656-BEDC-2961CE72A9CD}" type="presOf" srcId="{66E460C9-550F-49EE-AFF9-DD54FE585BE4}" destId="{251FA878-F660-491E-B390-C401EA886CE6}" srcOrd="0" destOrd="0" presId="urn:microsoft.com/office/officeart/2008/layout/HexagonCluster"/>
    <dgm:cxn modelId="{213371DF-CCB0-4DE6-A2DE-9E920B2EA387}" type="presOf" srcId="{A67F3287-B67E-4BCC-90CD-48B75291146D}" destId="{F4ED2ECA-B4EF-4425-A9CC-05F11256768F}" srcOrd="0" destOrd="0" presId="urn:microsoft.com/office/officeart/2008/layout/HexagonCluster"/>
    <dgm:cxn modelId="{A7E681DF-ADF3-4702-A752-FF1C87AE28E8}" type="presOf" srcId="{A1AD8719-9B80-4DAB-BCF9-C8D6FF0BB029}" destId="{22E84D4A-0F1D-4D7C-ADF5-FA1248FF978F}" srcOrd="0" destOrd="0" presId="urn:microsoft.com/office/officeart/2008/layout/HexagonCluster"/>
    <dgm:cxn modelId="{2AFD11E4-5B24-497B-88A6-9928394CAEB5}" type="presOf" srcId="{24ACBED3-FCBE-4CB3-B6B9-98363F194357}" destId="{6FEB2E7A-6E90-41E2-AED6-4D76FDDA904F}" srcOrd="0" destOrd="0" presId="urn:microsoft.com/office/officeart/2008/layout/HexagonCluster"/>
    <dgm:cxn modelId="{B7CB46E5-DD44-45CC-BD2E-94F8E790F7AD}" type="presOf" srcId="{D0ED0F0E-7617-4E9A-A8A9-0B7ED3E4E06D}" destId="{42ECD81D-2804-4ED8-9740-27CA851BA868}" srcOrd="0" destOrd="0" presId="urn:microsoft.com/office/officeart/2008/layout/HexagonCluster"/>
    <dgm:cxn modelId="{B7F42FE6-88D8-4A5A-8879-ED1D72A36DE8}" type="presOf" srcId="{A476B012-D3A8-457D-B8A8-37E4B6F8619A}" destId="{4C6D811C-D374-4EF3-8A7B-673CD56C9135}" srcOrd="0" destOrd="0" presId="urn:microsoft.com/office/officeart/2008/layout/HexagonCluster"/>
    <dgm:cxn modelId="{B64CBEF0-4008-4760-A574-C79D54AF836E}" srcId="{D46D5BA4-7499-45EA-8D57-86F04DB5AC94}" destId="{6E9C78A6-B1F2-4D84-A412-D21A57B9F2FA}" srcOrd="3" destOrd="0" parTransId="{59FC3412-8B78-4314-9169-CD958782461B}" sibTransId="{A1AD8719-9B80-4DAB-BCF9-C8D6FF0BB029}"/>
    <dgm:cxn modelId="{ECB92400-D899-4204-9FE0-808373BCCF15}" type="presParOf" srcId="{44DF5925-8DAF-4A31-90C7-DCFAD0CF3123}" destId="{21C09DAD-04F5-48B8-B568-73435E677BED}" srcOrd="0" destOrd="0" presId="urn:microsoft.com/office/officeart/2008/layout/HexagonCluster"/>
    <dgm:cxn modelId="{39E9694A-3569-4296-90C5-DB38139D11D2}" type="presParOf" srcId="{21C09DAD-04F5-48B8-B568-73435E677BED}" destId="{F955B630-38D1-480A-92C8-B5A3B8955ECB}" srcOrd="0" destOrd="0" presId="urn:microsoft.com/office/officeart/2008/layout/HexagonCluster"/>
    <dgm:cxn modelId="{FDE0EE37-B2E7-4C52-992B-520DF28372C1}" type="presParOf" srcId="{44DF5925-8DAF-4A31-90C7-DCFAD0CF3123}" destId="{2C775826-6B7A-4CBB-8212-0C2D8968B653}" srcOrd="1" destOrd="0" presId="urn:microsoft.com/office/officeart/2008/layout/HexagonCluster"/>
    <dgm:cxn modelId="{E97DA1BD-8DC0-4170-8D4C-42E5C53BA4E9}" type="presParOf" srcId="{2C775826-6B7A-4CBB-8212-0C2D8968B653}" destId="{A2C7ED3A-FEC5-4C16-B4B5-2EC03427BE53}" srcOrd="0" destOrd="0" presId="urn:microsoft.com/office/officeart/2008/layout/HexagonCluster"/>
    <dgm:cxn modelId="{E6B6AFA8-ED01-498E-91BE-A7A9D94CB87A}" type="presParOf" srcId="{44DF5925-8DAF-4A31-90C7-DCFAD0CF3123}" destId="{633B9885-7525-4A16-8A27-3A69F43E0FB7}" srcOrd="2" destOrd="0" presId="urn:microsoft.com/office/officeart/2008/layout/HexagonCluster"/>
    <dgm:cxn modelId="{37336E51-57E1-48C0-82BE-2897CA7E89C3}" type="presParOf" srcId="{633B9885-7525-4A16-8A27-3A69F43E0FB7}" destId="{F4ED2ECA-B4EF-4425-A9CC-05F11256768F}" srcOrd="0" destOrd="0" presId="urn:microsoft.com/office/officeart/2008/layout/HexagonCluster"/>
    <dgm:cxn modelId="{86B17ABD-EBFF-462B-B2CD-25700EC3B3F8}" type="presParOf" srcId="{44DF5925-8DAF-4A31-90C7-DCFAD0CF3123}" destId="{20496554-DDD2-40A2-A686-892B0354B969}" srcOrd="3" destOrd="0" presId="urn:microsoft.com/office/officeart/2008/layout/HexagonCluster"/>
    <dgm:cxn modelId="{E9CF4A3F-E05F-4514-A419-B6300ACEE5E8}" type="presParOf" srcId="{20496554-DDD2-40A2-A686-892B0354B969}" destId="{9017EB28-351E-4FE0-99F9-F3501855C660}" srcOrd="0" destOrd="0" presId="urn:microsoft.com/office/officeart/2008/layout/HexagonCluster"/>
    <dgm:cxn modelId="{A720D9B4-6A86-4BD1-8EE3-9261F11BFA4F}" type="presParOf" srcId="{44DF5925-8DAF-4A31-90C7-DCFAD0CF3123}" destId="{FB112E19-4392-4D15-AE15-2682079FDBA1}" srcOrd="4" destOrd="0" presId="urn:microsoft.com/office/officeart/2008/layout/HexagonCluster"/>
    <dgm:cxn modelId="{852F16BD-775C-469D-9814-9D783C24C504}" type="presParOf" srcId="{FB112E19-4392-4D15-AE15-2682079FDBA1}" destId="{77E5AC73-FB56-4132-8961-C203BC454695}" srcOrd="0" destOrd="0" presId="urn:microsoft.com/office/officeart/2008/layout/HexagonCluster"/>
    <dgm:cxn modelId="{FC06A160-0888-43EB-9BD5-618A8FCABDA9}" type="presParOf" srcId="{44DF5925-8DAF-4A31-90C7-DCFAD0CF3123}" destId="{828F96A6-840C-4A0E-866E-FBCC36665FC0}" srcOrd="5" destOrd="0" presId="urn:microsoft.com/office/officeart/2008/layout/HexagonCluster"/>
    <dgm:cxn modelId="{A8E0976C-668C-437A-81D9-19A9220AEB3F}" type="presParOf" srcId="{828F96A6-840C-4A0E-866E-FBCC36665FC0}" destId="{6535D60F-9B8B-4F05-AAA9-A92A2B2F944F}" srcOrd="0" destOrd="0" presId="urn:microsoft.com/office/officeart/2008/layout/HexagonCluster"/>
    <dgm:cxn modelId="{6C19E9D5-225C-4D96-A3B5-08A3BB75C350}" type="presParOf" srcId="{44DF5925-8DAF-4A31-90C7-DCFAD0CF3123}" destId="{B2EF77B7-382E-4378-B20A-50A4C801785D}" srcOrd="6" destOrd="0" presId="urn:microsoft.com/office/officeart/2008/layout/HexagonCluster"/>
    <dgm:cxn modelId="{160563E5-8023-4DF5-96D0-45A429B4D4E5}" type="presParOf" srcId="{B2EF77B7-382E-4378-B20A-50A4C801785D}" destId="{95B28EC6-36EE-45CB-97C4-E111339D9C81}" srcOrd="0" destOrd="0" presId="urn:microsoft.com/office/officeart/2008/layout/HexagonCluster"/>
    <dgm:cxn modelId="{410B62A8-8F86-433B-8B3E-FFF661DA3F1C}" type="presParOf" srcId="{44DF5925-8DAF-4A31-90C7-DCFAD0CF3123}" destId="{FA78C42F-AC50-4DB3-BD7B-F8C3929CC26A}" srcOrd="7" destOrd="0" presId="urn:microsoft.com/office/officeart/2008/layout/HexagonCluster"/>
    <dgm:cxn modelId="{5680BC60-48A1-419A-986E-5D283BDC3C1A}" type="presParOf" srcId="{FA78C42F-AC50-4DB3-BD7B-F8C3929CC26A}" destId="{C79B1A13-AA7F-4EA7-BC2D-C1EDD14256C6}" srcOrd="0" destOrd="0" presId="urn:microsoft.com/office/officeart/2008/layout/HexagonCluster"/>
    <dgm:cxn modelId="{654D75A7-4FAC-4515-9754-927969BC8CCE}" type="presParOf" srcId="{44DF5925-8DAF-4A31-90C7-DCFAD0CF3123}" destId="{4F550B5F-0E31-401D-8E9F-EB07C84F8D0C}" srcOrd="8" destOrd="0" presId="urn:microsoft.com/office/officeart/2008/layout/HexagonCluster"/>
    <dgm:cxn modelId="{1424B27E-9C26-4B6C-8613-6A5C36904C62}" type="presParOf" srcId="{4F550B5F-0E31-401D-8E9F-EB07C84F8D0C}" destId="{D389F55C-99CE-4C04-BE4A-C0344F84759F}" srcOrd="0" destOrd="0" presId="urn:microsoft.com/office/officeart/2008/layout/HexagonCluster"/>
    <dgm:cxn modelId="{30253E81-6720-4884-AC92-1A97C9F406BC}" type="presParOf" srcId="{44DF5925-8DAF-4A31-90C7-DCFAD0CF3123}" destId="{29A45059-E0B1-440A-91D2-97412F38F76B}" srcOrd="9" destOrd="0" presId="urn:microsoft.com/office/officeart/2008/layout/HexagonCluster"/>
    <dgm:cxn modelId="{0FAD8301-2D24-48B8-ADFB-6E857B7D8DB1}" type="presParOf" srcId="{29A45059-E0B1-440A-91D2-97412F38F76B}" destId="{2602C452-341C-496D-9AAD-D090827FB9AD}" srcOrd="0" destOrd="0" presId="urn:microsoft.com/office/officeart/2008/layout/HexagonCluster"/>
    <dgm:cxn modelId="{A811D0C1-EA51-4578-A3BC-7F80B4318619}" type="presParOf" srcId="{44DF5925-8DAF-4A31-90C7-DCFAD0CF3123}" destId="{71F1E096-3912-41AC-9F3A-8D42F73024B5}" srcOrd="10" destOrd="0" presId="urn:microsoft.com/office/officeart/2008/layout/HexagonCluster"/>
    <dgm:cxn modelId="{757EB96B-8082-4809-91D9-522A6038493E}" type="presParOf" srcId="{71F1E096-3912-41AC-9F3A-8D42F73024B5}" destId="{4C6D811C-D374-4EF3-8A7B-673CD56C9135}" srcOrd="0" destOrd="0" presId="urn:microsoft.com/office/officeart/2008/layout/HexagonCluster"/>
    <dgm:cxn modelId="{E739E519-D053-4698-A3D3-E1DC186DC141}" type="presParOf" srcId="{44DF5925-8DAF-4A31-90C7-DCFAD0CF3123}" destId="{3C0395BF-8E90-47F5-B650-A55FF06189F6}" srcOrd="11" destOrd="0" presId="urn:microsoft.com/office/officeart/2008/layout/HexagonCluster"/>
    <dgm:cxn modelId="{483326B0-957C-49BB-BEEF-669EEFED24C1}" type="presParOf" srcId="{3C0395BF-8E90-47F5-B650-A55FF06189F6}" destId="{84B3D1C8-6845-4F7A-8091-0CA2AFDFE018}" srcOrd="0" destOrd="0" presId="urn:microsoft.com/office/officeart/2008/layout/HexagonCluster"/>
    <dgm:cxn modelId="{24029A15-13D9-4BAA-9963-E81199759491}" type="presParOf" srcId="{44DF5925-8DAF-4A31-90C7-DCFAD0CF3123}" destId="{A481FEB3-F493-402D-83B7-A0151FB41C25}" srcOrd="12" destOrd="0" presId="urn:microsoft.com/office/officeart/2008/layout/HexagonCluster"/>
    <dgm:cxn modelId="{4F949B8F-4D66-46C3-8720-44585F552783}" type="presParOf" srcId="{A481FEB3-F493-402D-83B7-A0151FB41C25}" destId="{7D254620-0F83-40E9-B776-AD103773FDE8}" srcOrd="0" destOrd="0" presId="urn:microsoft.com/office/officeart/2008/layout/HexagonCluster"/>
    <dgm:cxn modelId="{534C629E-D96D-4A1E-8839-97EF5A0CC3FD}" type="presParOf" srcId="{44DF5925-8DAF-4A31-90C7-DCFAD0CF3123}" destId="{6EA0E234-80EC-410D-A2F0-F971A0BA5C0E}" srcOrd="13" destOrd="0" presId="urn:microsoft.com/office/officeart/2008/layout/HexagonCluster"/>
    <dgm:cxn modelId="{70F9A3A2-35BC-495F-B540-67F15C603FDE}" type="presParOf" srcId="{6EA0E234-80EC-410D-A2F0-F971A0BA5C0E}" destId="{15325E0D-19C9-4C98-86A8-3BCF5F47FE07}" srcOrd="0" destOrd="0" presId="urn:microsoft.com/office/officeart/2008/layout/HexagonCluster"/>
    <dgm:cxn modelId="{32F505EC-7900-4FFA-809B-5C37E3B23B5C}" type="presParOf" srcId="{44DF5925-8DAF-4A31-90C7-DCFAD0CF3123}" destId="{FDA9147B-8339-4C3B-BB7C-A3ECC2B71948}" srcOrd="14" destOrd="0" presId="urn:microsoft.com/office/officeart/2008/layout/HexagonCluster"/>
    <dgm:cxn modelId="{7AFCEC12-F32F-46CF-928B-743AB9C8BE92}" type="presParOf" srcId="{FDA9147B-8339-4C3B-BB7C-A3ECC2B71948}" destId="{22E84D4A-0F1D-4D7C-ADF5-FA1248FF978F}" srcOrd="0" destOrd="0" presId="urn:microsoft.com/office/officeart/2008/layout/HexagonCluster"/>
    <dgm:cxn modelId="{F331B162-0D4D-4730-ACB4-A925CFEEAAA7}" type="presParOf" srcId="{44DF5925-8DAF-4A31-90C7-DCFAD0CF3123}" destId="{36A9E6FF-3D16-40B1-9517-986EC064AEAA}" srcOrd="15" destOrd="0" presId="urn:microsoft.com/office/officeart/2008/layout/HexagonCluster"/>
    <dgm:cxn modelId="{E9537392-9B61-41E7-8C95-57BA30ECD1E2}" type="presParOf" srcId="{36A9E6FF-3D16-40B1-9517-986EC064AEAA}" destId="{BBABEC6C-2CDD-461A-B731-1CD3497D231D}" srcOrd="0" destOrd="0" presId="urn:microsoft.com/office/officeart/2008/layout/HexagonCluster"/>
    <dgm:cxn modelId="{8BF68C36-C2EC-4A87-A0EA-6886B96710DF}" type="presParOf" srcId="{44DF5925-8DAF-4A31-90C7-DCFAD0CF3123}" destId="{A57681F1-047D-4D45-8159-4BC1F2A1DF1D}" srcOrd="16" destOrd="0" presId="urn:microsoft.com/office/officeart/2008/layout/HexagonCluster"/>
    <dgm:cxn modelId="{07E7D3BE-BB9A-45F3-9B99-4A08F006ABEF}" type="presParOf" srcId="{A57681F1-047D-4D45-8159-4BC1F2A1DF1D}" destId="{7214F903-203D-4F00-9A82-6C964B91B89E}" srcOrd="0" destOrd="0" presId="urn:microsoft.com/office/officeart/2008/layout/HexagonCluster"/>
    <dgm:cxn modelId="{BF316F95-2087-4724-B765-E7495ECA7D3B}" type="presParOf" srcId="{44DF5925-8DAF-4A31-90C7-DCFAD0CF3123}" destId="{1CDAA8DF-DC0D-4AB9-9F28-5B844256D7D3}" srcOrd="17" destOrd="0" presId="urn:microsoft.com/office/officeart/2008/layout/HexagonCluster"/>
    <dgm:cxn modelId="{08C309F4-B79B-461E-ABE5-8F9DFA43E2BD}" type="presParOf" srcId="{1CDAA8DF-DC0D-4AB9-9F28-5B844256D7D3}" destId="{1449569C-6226-4B1C-AEE6-1FA650D5166D}" srcOrd="0" destOrd="0" presId="urn:microsoft.com/office/officeart/2008/layout/HexagonCluster"/>
    <dgm:cxn modelId="{2215F0C4-6133-40AC-A017-101201C94B5F}" type="presParOf" srcId="{44DF5925-8DAF-4A31-90C7-DCFAD0CF3123}" destId="{30AFDB85-FE9A-4107-BF10-03414A291FF4}" srcOrd="18" destOrd="0" presId="urn:microsoft.com/office/officeart/2008/layout/HexagonCluster"/>
    <dgm:cxn modelId="{FA62E627-AF2D-4774-BCB1-2CD2CD4C6449}" type="presParOf" srcId="{30AFDB85-FE9A-4107-BF10-03414A291FF4}" destId="{42ECD81D-2804-4ED8-9740-27CA851BA868}" srcOrd="0" destOrd="0" presId="urn:microsoft.com/office/officeart/2008/layout/HexagonCluster"/>
    <dgm:cxn modelId="{24611004-0B7C-4CBC-81F4-0F479D00AACC}" type="presParOf" srcId="{44DF5925-8DAF-4A31-90C7-DCFAD0CF3123}" destId="{AF6B9AE8-7D0F-435D-B38B-8B63CE029E12}" srcOrd="19" destOrd="0" presId="urn:microsoft.com/office/officeart/2008/layout/HexagonCluster"/>
    <dgm:cxn modelId="{24FB4855-86FE-47C9-B86C-4A588C7C1981}" type="presParOf" srcId="{AF6B9AE8-7D0F-435D-B38B-8B63CE029E12}" destId="{89EA3921-17FD-465A-B360-AA79520019A6}" srcOrd="0" destOrd="0" presId="urn:microsoft.com/office/officeart/2008/layout/HexagonCluster"/>
    <dgm:cxn modelId="{C8ED457D-7D47-4485-9283-DC8ACE679F68}" type="presParOf" srcId="{44DF5925-8DAF-4A31-90C7-DCFAD0CF3123}" destId="{04657CF3-DF72-4356-85D9-C105F289AB38}" srcOrd="20" destOrd="0" presId="urn:microsoft.com/office/officeart/2008/layout/HexagonCluster"/>
    <dgm:cxn modelId="{AE5F852B-2B28-4999-9AA7-7C4901C0FAFD}" type="presParOf" srcId="{04657CF3-DF72-4356-85D9-C105F289AB38}" destId="{6FEB2E7A-6E90-41E2-AED6-4D76FDDA904F}" srcOrd="0" destOrd="0" presId="urn:microsoft.com/office/officeart/2008/layout/HexagonCluster"/>
    <dgm:cxn modelId="{01C09D39-A8F1-448F-8BF2-5EC3E82BEFCB}" type="presParOf" srcId="{44DF5925-8DAF-4A31-90C7-DCFAD0CF3123}" destId="{0192CFAF-509F-4DA6-8D84-D2A7395FE5C2}" srcOrd="21" destOrd="0" presId="urn:microsoft.com/office/officeart/2008/layout/HexagonCluster"/>
    <dgm:cxn modelId="{A62D49CF-A6C7-431A-BD5F-5D8E8BFB76C5}" type="presParOf" srcId="{0192CFAF-509F-4DA6-8D84-D2A7395FE5C2}" destId="{F92966EA-8999-4970-AB02-D03D2AEB2A70}" srcOrd="0" destOrd="0" presId="urn:microsoft.com/office/officeart/2008/layout/HexagonCluster"/>
    <dgm:cxn modelId="{F3AA05BB-DBC2-4C21-B618-87C576909134}" type="presParOf" srcId="{44DF5925-8DAF-4A31-90C7-DCFAD0CF3123}" destId="{E632226B-55CA-4213-AD01-CB28FB85A83B}" srcOrd="22" destOrd="0" presId="urn:microsoft.com/office/officeart/2008/layout/HexagonCluster"/>
    <dgm:cxn modelId="{69B45ECD-E705-4696-8B16-5F244A0D9E1F}" type="presParOf" srcId="{E632226B-55CA-4213-AD01-CB28FB85A83B}" destId="{251FA878-F660-491E-B390-C401EA886CE6}" srcOrd="0" destOrd="0" presId="urn:microsoft.com/office/officeart/2008/layout/HexagonCluster"/>
    <dgm:cxn modelId="{E4111F3B-E88C-46B7-AE6B-764315CFC097}" type="presParOf" srcId="{44DF5925-8DAF-4A31-90C7-DCFAD0CF3123}" destId="{72A1B8D0-2156-458A-8E4C-ECE91A6B2373}" srcOrd="23" destOrd="0" presId="urn:microsoft.com/office/officeart/2008/layout/HexagonCluster"/>
    <dgm:cxn modelId="{B172D885-C422-4BAC-9732-9F94FD79E3EF}" type="presParOf" srcId="{72A1B8D0-2156-458A-8E4C-ECE91A6B2373}" destId="{A7DA00AA-E21B-48BF-BAFE-A11793380783}" srcOrd="0" destOrd="0" presId="urn:microsoft.com/office/officeart/2008/layout/HexagonCluster"/>
    <dgm:cxn modelId="{C54D0199-7EF6-45A1-A39C-236CF83CCD33}" type="presParOf" srcId="{44DF5925-8DAF-4A31-90C7-DCFAD0CF3123}" destId="{EAAB0A45-721A-4EDC-8E80-C91E6C56081D}" srcOrd="24" destOrd="0" presId="urn:microsoft.com/office/officeart/2008/layout/HexagonCluster"/>
    <dgm:cxn modelId="{1493E05B-6CF8-4766-9B34-A2E8ACD3CDB2}" type="presParOf" srcId="{EAAB0A45-721A-4EDC-8E80-C91E6C56081D}" destId="{1E46FCCD-6007-4ACD-840F-568A762EB2E3}" srcOrd="0" destOrd="0" presId="urn:microsoft.com/office/officeart/2008/layout/HexagonCluster"/>
    <dgm:cxn modelId="{2FFB0B89-47E4-4914-AC34-947533B775F8}" type="presParOf" srcId="{44DF5925-8DAF-4A31-90C7-DCFAD0CF3123}" destId="{97E0A936-13C9-4299-ADA3-58983D1D4FCB}" srcOrd="25" destOrd="0" presId="urn:microsoft.com/office/officeart/2008/layout/HexagonCluster"/>
    <dgm:cxn modelId="{24692623-96F4-4461-8180-23E0C2DEE5F1}" type="presParOf" srcId="{97E0A936-13C9-4299-ADA3-58983D1D4FCB}" destId="{6682BD5C-8904-4030-B721-D7181EC8D92F}" srcOrd="0" destOrd="0" presId="urn:microsoft.com/office/officeart/2008/layout/HexagonCluster"/>
    <dgm:cxn modelId="{343BDD01-2A57-425E-AD7F-8B56BE2A28B9}" type="presParOf" srcId="{44DF5925-8DAF-4A31-90C7-DCFAD0CF3123}" destId="{CFBAD42F-3F58-4F2A-A6AE-67B30194BD1F}" srcOrd="26" destOrd="0" presId="urn:microsoft.com/office/officeart/2008/layout/HexagonCluster"/>
    <dgm:cxn modelId="{D58670C8-216F-4566-A0B9-008654A40BB1}" type="presParOf" srcId="{CFBAD42F-3F58-4F2A-A6AE-67B30194BD1F}" destId="{42C555F0-DB7B-459C-80F1-90C7CB8A2BDC}" srcOrd="0" destOrd="0" presId="urn:microsoft.com/office/officeart/2008/layout/HexagonCluster"/>
    <dgm:cxn modelId="{4ACDB581-0E65-4E82-AA08-98F618D03C73}" type="presParOf" srcId="{44DF5925-8DAF-4A31-90C7-DCFAD0CF3123}" destId="{7AFDAF6A-7534-4FCF-99F6-B2F7BC3A4895}" srcOrd="27" destOrd="0" presId="urn:microsoft.com/office/officeart/2008/layout/HexagonCluster"/>
    <dgm:cxn modelId="{9ECE3B93-C8D7-4BD7-AE23-54AE066E8F3A}" type="presParOf" srcId="{7AFDAF6A-7534-4FCF-99F6-B2F7BC3A4895}" destId="{923531C3-F203-496F-871D-B5CB2FFA5151}" srcOrd="0" destOrd="0" presId="urn:microsoft.com/office/officeart/2008/layout/HexagonCluster"/>
    <dgm:cxn modelId="{497A27A1-3441-4BE7-85CC-86A19CBAE4D2}" type="presParOf" srcId="{44DF5925-8DAF-4A31-90C7-DCFAD0CF3123}" destId="{64882D78-A93E-45BF-92C3-F570F8C25679}" srcOrd="28" destOrd="0" presId="urn:microsoft.com/office/officeart/2008/layout/HexagonCluster"/>
    <dgm:cxn modelId="{F92B2AFC-2847-47C9-B1C4-F110007A2169}" type="presParOf" srcId="{64882D78-A93E-45BF-92C3-F570F8C25679}" destId="{257F01DC-1629-4B5C-A413-754CA5589F47}" srcOrd="0" destOrd="0" presId="urn:microsoft.com/office/officeart/2008/layout/HexagonCluster"/>
    <dgm:cxn modelId="{F497EB24-06D3-464E-AB64-0096E71FF0FC}" type="presParOf" srcId="{44DF5925-8DAF-4A31-90C7-DCFAD0CF3123}" destId="{BA652FAA-04E5-4DD6-B3F7-E81F536DDA92}" srcOrd="29" destOrd="0" presId="urn:microsoft.com/office/officeart/2008/layout/HexagonCluster"/>
    <dgm:cxn modelId="{F2060F12-4EB5-4E5B-9689-0EBA6C401E57}" type="presParOf" srcId="{BA652FAA-04E5-4DD6-B3F7-E81F536DDA92}" destId="{0ED41901-E00B-47B2-A373-58EEC65B0239}" srcOrd="0" destOrd="0" presId="urn:microsoft.com/office/officeart/2008/layout/HexagonCluster"/>
    <dgm:cxn modelId="{DBFE3DE0-F572-414D-A60D-7FB5D755FFF7}" type="presParOf" srcId="{44DF5925-8DAF-4A31-90C7-DCFAD0CF3123}" destId="{DDBAAACF-54F5-46D0-A331-F68CEF77AAD5}" srcOrd="30" destOrd="0" presId="urn:microsoft.com/office/officeart/2008/layout/HexagonCluster"/>
    <dgm:cxn modelId="{1D82293E-2A1E-424D-AD06-CF11B073652F}" type="presParOf" srcId="{DDBAAACF-54F5-46D0-A331-F68CEF77AAD5}" destId="{7D2DE23B-3565-4218-9322-C4846DC9E395}" srcOrd="0" destOrd="0" presId="urn:microsoft.com/office/officeart/2008/layout/HexagonCluster"/>
    <dgm:cxn modelId="{DE00D10E-7B7E-4612-B519-D74F244E8D76}" type="presParOf" srcId="{44DF5925-8DAF-4A31-90C7-DCFAD0CF3123}" destId="{4E466D20-50AA-4431-8BF2-17DA8C60CB81}" srcOrd="31" destOrd="0" presId="urn:microsoft.com/office/officeart/2008/layout/HexagonCluster"/>
    <dgm:cxn modelId="{AA594BD2-80AF-4C12-8B63-26BF8DFF70E8}" type="presParOf" srcId="{4E466D20-50AA-4431-8BF2-17DA8C60CB81}" destId="{5D7ECCEE-E085-409D-9DF7-6947F23D6713}" srcOrd="0" destOrd="0" presId="urn:microsoft.com/office/officeart/2008/layout/HexagonCluster"/>
    <dgm:cxn modelId="{B5D72D52-AFAF-4F8A-A61B-C10452312186}" type="presParOf" srcId="{44DF5925-8DAF-4A31-90C7-DCFAD0CF3123}" destId="{828A1455-F234-45E3-BF91-C9886DCFC602}" srcOrd="32" destOrd="0" presId="urn:microsoft.com/office/officeart/2008/layout/HexagonCluster"/>
    <dgm:cxn modelId="{362ACB3E-AF8B-4E70-A08B-BCF2AA1C36FE}" type="presParOf" srcId="{828A1455-F234-45E3-BF91-C9886DCFC602}" destId="{59C0F46F-69B4-479F-98EC-EB5221FFBE69}" srcOrd="0" destOrd="0" presId="urn:microsoft.com/office/officeart/2008/layout/HexagonCluster"/>
    <dgm:cxn modelId="{3FA1F732-A5B8-455C-8BF0-B57635CEA259}" type="presParOf" srcId="{44DF5925-8DAF-4A31-90C7-DCFAD0CF3123}" destId="{0816ED67-2D98-48BE-8710-384C525A438D}" srcOrd="33" destOrd="0" presId="urn:microsoft.com/office/officeart/2008/layout/HexagonCluster"/>
    <dgm:cxn modelId="{46639644-90D6-43F2-B137-F281B72E1C6F}" type="presParOf" srcId="{0816ED67-2D98-48BE-8710-384C525A438D}" destId="{28DD45D8-AD4A-4E3F-9F22-368CC065F906}" srcOrd="0" destOrd="0" presId="urn:microsoft.com/office/officeart/2008/layout/HexagonCluster"/>
    <dgm:cxn modelId="{3FFD1166-C522-438C-8B96-C153A423E302}" type="presParOf" srcId="{44DF5925-8DAF-4A31-90C7-DCFAD0CF3123}" destId="{158071DD-72C2-47A9-807D-0825D66E9014}" srcOrd="34" destOrd="0" presId="urn:microsoft.com/office/officeart/2008/layout/HexagonCluster"/>
    <dgm:cxn modelId="{B46196E2-DA9C-4845-B0C4-D0AF2E036ECC}" type="presParOf" srcId="{158071DD-72C2-47A9-807D-0825D66E9014}" destId="{D98F4429-4B56-446A-8FE4-DA026EB9C9BE}" srcOrd="0" destOrd="0" presId="urn:microsoft.com/office/officeart/2008/layout/HexagonCluster"/>
    <dgm:cxn modelId="{4E28FD83-2479-434C-B78F-266C8AAC1802}" type="presParOf" srcId="{44DF5925-8DAF-4A31-90C7-DCFAD0CF3123}" destId="{12B1571C-630F-4F5F-BF3F-30FC92F8EA30}" srcOrd="35" destOrd="0" presId="urn:microsoft.com/office/officeart/2008/layout/HexagonCluster"/>
    <dgm:cxn modelId="{DC02D751-3493-4DD4-9411-1A4130D376C7}" type="presParOf" srcId="{12B1571C-630F-4F5F-BF3F-30FC92F8EA30}" destId="{7344B338-9488-4E44-8D4D-0F7A7BE598F7}" srcOrd="0" destOrd="0" presId="urn:microsoft.com/office/officeart/2008/layout/HexagonCluster"/>
    <dgm:cxn modelId="{E5FB7575-BD46-4EE3-9D66-F39D5794479B}" type="presParOf" srcId="{44DF5925-8DAF-4A31-90C7-DCFAD0CF3123}" destId="{B470277A-E6AD-4271-AB7E-BAE0F65550A5}" srcOrd="36" destOrd="0" presId="urn:microsoft.com/office/officeart/2008/layout/HexagonCluster"/>
    <dgm:cxn modelId="{EF4FA929-F0F5-421D-82A4-AFF19DC12C68}" type="presParOf" srcId="{B470277A-E6AD-4271-AB7E-BAE0F65550A5}" destId="{71416637-4727-4476-8F0C-A8E04879FAE6}" srcOrd="0" destOrd="0" presId="urn:microsoft.com/office/officeart/2008/layout/HexagonCluster"/>
    <dgm:cxn modelId="{C8B2B2CC-CC89-420A-B674-3C646AD751C9}" type="presParOf" srcId="{44DF5925-8DAF-4A31-90C7-DCFAD0CF3123}" destId="{F107EE05-0EF9-4D6A-ABB1-C0228C2822C0}" srcOrd="37" destOrd="0" presId="urn:microsoft.com/office/officeart/2008/layout/HexagonCluster"/>
    <dgm:cxn modelId="{8C679B30-EF7A-49DA-AD7C-540364D8F5DB}" type="presParOf" srcId="{F107EE05-0EF9-4D6A-ABB1-C0228C2822C0}" destId="{FD780BE5-2E01-465D-9256-3E494FEF5CC1}" srcOrd="0" destOrd="0" presId="urn:microsoft.com/office/officeart/2008/layout/HexagonCluster"/>
    <dgm:cxn modelId="{E042C189-989E-4BF2-AD9D-D92D8D64A327}" type="presParOf" srcId="{44DF5925-8DAF-4A31-90C7-DCFAD0CF3123}" destId="{A3690E22-2F6E-4356-9C79-F8AC5ED68F70}" srcOrd="38" destOrd="0" presId="urn:microsoft.com/office/officeart/2008/layout/HexagonCluster"/>
    <dgm:cxn modelId="{0B70CFF8-3C98-4568-9F3B-717E87A7DC72}" type="presParOf" srcId="{A3690E22-2F6E-4356-9C79-F8AC5ED68F70}" destId="{768DA2C7-BE09-41FE-8D15-0F3E76D1C67F}" srcOrd="0" destOrd="0" presId="urn:microsoft.com/office/officeart/2008/layout/HexagonCluster"/>
    <dgm:cxn modelId="{65C6ACE9-B638-44B0-AD5E-55FDB94FA9D8}" type="presParOf" srcId="{44DF5925-8DAF-4A31-90C7-DCFAD0CF3123}" destId="{67B5C30B-3C62-4DAC-8777-5F7F40B564C9}" srcOrd="39" destOrd="0" presId="urn:microsoft.com/office/officeart/2008/layout/HexagonCluster"/>
    <dgm:cxn modelId="{923880D6-8323-4EF4-B25E-63AC5A9FC6C4}" type="presParOf" srcId="{67B5C30B-3C62-4DAC-8777-5F7F40B564C9}" destId="{958FD5CE-2E9D-487B-A1AB-8ABFC14CFFA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1398BB-DAE7-4992-B34C-2A3C31982901}"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320CC761-BC57-4573-B9E9-93A33391DC1F}">
      <dgm:prSet/>
      <dgm:spPr>
        <a:solidFill>
          <a:srgbClr val="533146">
            <a:alpha val="28000"/>
          </a:srgbClr>
        </a:solidFill>
      </dgm:spPr>
      <dgm:t>
        <a:bodyPr/>
        <a:lstStyle/>
        <a:p>
          <a:r>
            <a:rPr lang="en-US" b="0" i="0" dirty="0"/>
            <a:t>More </a:t>
          </a:r>
          <a:r>
            <a:rPr lang="en-US" b="0" i="0" u="none" dirty="0"/>
            <a:t>than </a:t>
          </a:r>
          <a:r>
            <a:rPr lang="en-US" b="1" i="0" u="none" dirty="0"/>
            <a:t>500</a:t>
          </a:r>
          <a:r>
            <a:rPr lang="en-US" b="0" i="0" u="none" dirty="0"/>
            <a:t> </a:t>
          </a:r>
          <a:r>
            <a:rPr lang="en-US" b="0" i="0" dirty="0"/>
            <a:t>comparison communities across the nation.</a:t>
          </a:r>
          <a:endParaRPr lang="en-US" dirty="0"/>
        </a:p>
      </dgm:t>
    </dgm:pt>
    <dgm:pt modelId="{F65E4BFD-1769-4792-99A7-AB4127F101E1}" type="parTrans" cxnId="{7A38F4F1-B0E5-467E-8F0E-39A91C5BD3A7}">
      <dgm:prSet/>
      <dgm:spPr/>
      <dgm:t>
        <a:bodyPr/>
        <a:lstStyle/>
        <a:p>
          <a:endParaRPr lang="en-US"/>
        </a:p>
      </dgm:t>
    </dgm:pt>
    <dgm:pt modelId="{6492F52D-F6D7-4CD7-A224-0519E1A1ECD3}" type="sibTrans" cxnId="{7A38F4F1-B0E5-467E-8F0E-39A91C5BD3A7}">
      <dgm:prSet/>
      <dgm:spPr/>
      <dgm:t>
        <a:bodyPr/>
        <a:lstStyle/>
        <a:p>
          <a:endParaRPr lang="en-US"/>
        </a:p>
      </dgm:t>
    </dgm:pt>
    <dgm:pt modelId="{56451378-A08C-4776-87D1-A1DDAD060F91}">
      <dgm:prSet/>
      <dgm:spPr>
        <a:solidFill>
          <a:srgbClr val="533146">
            <a:alpha val="28000"/>
          </a:srgbClr>
        </a:solidFill>
      </dgm:spPr>
      <dgm:t>
        <a:bodyPr/>
        <a:lstStyle/>
        <a:p>
          <a:r>
            <a:rPr lang="en-US" b="0" i="0" dirty="0"/>
            <a:t>Representing the opinions of more than </a:t>
          </a:r>
          <a:r>
            <a:rPr lang="en-US" b="1" i="0" u="none" dirty="0"/>
            <a:t>50 million </a:t>
          </a:r>
          <a:r>
            <a:rPr lang="en-US" b="0" i="0" u="none" dirty="0"/>
            <a:t>residents.</a:t>
          </a:r>
          <a:endParaRPr lang="en-US" b="0" u="none" dirty="0"/>
        </a:p>
      </dgm:t>
    </dgm:pt>
    <dgm:pt modelId="{5B6951DC-4C92-44B6-B15C-25ACC82BA88A}" type="parTrans" cxnId="{CB744235-9706-4A2A-8DED-EEA5B5008281}">
      <dgm:prSet/>
      <dgm:spPr/>
      <dgm:t>
        <a:bodyPr/>
        <a:lstStyle/>
        <a:p>
          <a:endParaRPr lang="en-US"/>
        </a:p>
      </dgm:t>
    </dgm:pt>
    <dgm:pt modelId="{FCF8D9A3-39A0-43AC-AED8-B1E8217C1C1A}" type="sibTrans" cxnId="{CB744235-9706-4A2A-8DED-EEA5B5008281}">
      <dgm:prSet/>
      <dgm:spPr/>
      <dgm:t>
        <a:bodyPr/>
        <a:lstStyle/>
        <a:p>
          <a:endParaRPr lang="en-US"/>
        </a:p>
      </dgm:t>
    </dgm:pt>
    <dgm:pt modelId="{EC43C6FD-F9EF-4A35-A9BF-6CFD6770B7F5}" type="pres">
      <dgm:prSet presAssocID="{051398BB-DAE7-4992-B34C-2A3C31982901}" presName="Name0" presStyleCnt="0">
        <dgm:presLayoutVars>
          <dgm:chMax val="7"/>
          <dgm:dir/>
          <dgm:resizeHandles val="exact"/>
        </dgm:presLayoutVars>
      </dgm:prSet>
      <dgm:spPr/>
    </dgm:pt>
    <dgm:pt modelId="{FE7AFA5A-4088-4A3E-A71B-B8F4E38ABD05}" type="pres">
      <dgm:prSet presAssocID="{051398BB-DAE7-4992-B34C-2A3C31982901}" presName="ellipse1" presStyleLbl="vennNode1" presStyleIdx="0" presStyleCnt="2">
        <dgm:presLayoutVars>
          <dgm:bulletEnabled val="1"/>
        </dgm:presLayoutVars>
      </dgm:prSet>
      <dgm:spPr/>
    </dgm:pt>
    <dgm:pt modelId="{8275C733-1DD3-4466-BFEC-485E182510FB}" type="pres">
      <dgm:prSet presAssocID="{051398BB-DAE7-4992-B34C-2A3C31982901}" presName="ellipse2" presStyleLbl="vennNode1" presStyleIdx="1" presStyleCnt="2" custLinFactNeighborX="10511">
        <dgm:presLayoutVars>
          <dgm:bulletEnabled val="1"/>
        </dgm:presLayoutVars>
      </dgm:prSet>
      <dgm:spPr/>
    </dgm:pt>
  </dgm:ptLst>
  <dgm:cxnLst>
    <dgm:cxn modelId="{38F91533-E558-41A7-A797-7D79BD5CA565}" type="presOf" srcId="{051398BB-DAE7-4992-B34C-2A3C31982901}" destId="{EC43C6FD-F9EF-4A35-A9BF-6CFD6770B7F5}" srcOrd="0" destOrd="0" presId="urn:microsoft.com/office/officeart/2005/8/layout/rings+Icon"/>
    <dgm:cxn modelId="{CB744235-9706-4A2A-8DED-EEA5B5008281}" srcId="{051398BB-DAE7-4992-B34C-2A3C31982901}" destId="{56451378-A08C-4776-87D1-A1DDAD060F91}" srcOrd="1" destOrd="0" parTransId="{5B6951DC-4C92-44B6-B15C-25ACC82BA88A}" sibTransId="{FCF8D9A3-39A0-43AC-AED8-B1E8217C1C1A}"/>
    <dgm:cxn modelId="{49290DA6-3E97-4F67-A0C7-94E85D66901E}" type="presOf" srcId="{56451378-A08C-4776-87D1-A1DDAD060F91}" destId="{8275C733-1DD3-4466-BFEC-485E182510FB}" srcOrd="0" destOrd="0" presId="urn:microsoft.com/office/officeart/2005/8/layout/rings+Icon"/>
    <dgm:cxn modelId="{5FC6E2EC-66A4-4718-94D3-D063A449CE44}" type="presOf" srcId="{320CC761-BC57-4573-B9E9-93A33391DC1F}" destId="{FE7AFA5A-4088-4A3E-A71B-B8F4E38ABD05}" srcOrd="0" destOrd="0" presId="urn:microsoft.com/office/officeart/2005/8/layout/rings+Icon"/>
    <dgm:cxn modelId="{7A38F4F1-B0E5-467E-8F0E-39A91C5BD3A7}" srcId="{051398BB-DAE7-4992-B34C-2A3C31982901}" destId="{320CC761-BC57-4573-B9E9-93A33391DC1F}" srcOrd="0" destOrd="0" parTransId="{F65E4BFD-1769-4792-99A7-AB4127F101E1}" sibTransId="{6492F52D-F6D7-4CD7-A224-0519E1A1ECD3}"/>
    <dgm:cxn modelId="{8097D1E4-1F98-4AF7-8478-397314DD8E9C}" type="presParOf" srcId="{EC43C6FD-F9EF-4A35-A9BF-6CFD6770B7F5}" destId="{FE7AFA5A-4088-4A3E-A71B-B8F4E38ABD05}" srcOrd="0" destOrd="0" presId="urn:microsoft.com/office/officeart/2005/8/layout/rings+Icon"/>
    <dgm:cxn modelId="{58A4EEEF-B587-4319-9000-8D00E426D7AB}" type="presParOf" srcId="{EC43C6FD-F9EF-4A35-A9BF-6CFD6770B7F5}" destId="{8275C733-1DD3-4466-BFEC-485E182510FB}"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89BBD-4293-4BDE-B4F5-D1860CC2B31D}">
      <dsp:nvSpPr>
        <dsp:cNvPr id="0" name=""/>
        <dsp:cNvSpPr/>
      </dsp:nvSpPr>
      <dsp:spPr>
        <a:xfrm>
          <a:off x="1191" y="1926766"/>
          <a:ext cx="2477211" cy="506030"/>
        </a:xfrm>
        <a:prstGeom prst="roundRect">
          <a:avLst>
            <a:gd name="adj" fmla="val 1000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t" anchorCtr="0">
          <a:noAutofit/>
        </a:bodyPr>
        <a:lstStyle/>
        <a:p>
          <a:pPr marL="0" lvl="0" indent="0" algn="ctr" defTabSz="1066800">
            <a:lnSpc>
              <a:spcPct val="120000"/>
            </a:lnSpc>
            <a:spcBef>
              <a:spcPct val="0"/>
            </a:spcBef>
            <a:spcAft>
              <a:spcPts val="0"/>
            </a:spcAft>
            <a:buNone/>
          </a:pPr>
          <a:r>
            <a:rPr lang="en-US" sz="2400" b="1" i="0" kern="1200" dirty="0"/>
            <a:t>Monitor trends </a:t>
          </a:r>
        </a:p>
        <a:p>
          <a:pPr marL="0" lvl="0" indent="0" algn="ctr" defTabSz="1066800">
            <a:lnSpc>
              <a:spcPct val="120000"/>
            </a:lnSpc>
            <a:spcBef>
              <a:spcPct val="0"/>
            </a:spcBef>
            <a:spcAft>
              <a:spcPts val="0"/>
            </a:spcAft>
            <a:buNone/>
          </a:pPr>
          <a:r>
            <a:rPr lang="en-US" sz="2400" b="1" i="0" kern="1200" dirty="0"/>
            <a:t>in resident opinion</a:t>
          </a:r>
          <a:endParaRPr lang="en-US" sz="2400" b="1" kern="1200" dirty="0"/>
        </a:p>
      </dsp:txBody>
      <dsp:txXfrm>
        <a:off x="16012" y="1941587"/>
        <a:ext cx="2447569" cy="476388"/>
      </dsp:txXfrm>
    </dsp:sp>
    <dsp:sp modelId="{1C2BF46C-99B2-49F1-B585-34C8E8E13B90}">
      <dsp:nvSpPr>
        <dsp:cNvPr id="0" name=""/>
        <dsp:cNvSpPr/>
      </dsp:nvSpPr>
      <dsp:spPr>
        <a:xfrm>
          <a:off x="2731418" y="1926766"/>
          <a:ext cx="2477211" cy="506030"/>
        </a:xfrm>
        <a:prstGeom prst="roundRect">
          <a:avLst>
            <a:gd name="adj" fmla="val 1000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t" anchorCtr="0">
          <a:noAutofit/>
        </a:bodyPr>
        <a:lstStyle/>
        <a:p>
          <a:pPr marL="0" lvl="0" indent="0" algn="ctr" defTabSz="1066800">
            <a:lnSpc>
              <a:spcPct val="120000"/>
            </a:lnSpc>
            <a:spcBef>
              <a:spcPct val="0"/>
            </a:spcBef>
            <a:spcAft>
              <a:spcPct val="35000"/>
            </a:spcAft>
            <a:buNone/>
          </a:pPr>
          <a:r>
            <a:rPr lang="en-US" sz="2400" b="1" i="0" kern="1200" dirty="0"/>
            <a:t>Measure government performance</a:t>
          </a:r>
          <a:endParaRPr lang="en-US" sz="2400" b="1" kern="1200" dirty="0"/>
        </a:p>
      </dsp:txBody>
      <dsp:txXfrm>
        <a:off x="2746239" y="1941587"/>
        <a:ext cx="2447569" cy="476388"/>
      </dsp:txXfrm>
    </dsp:sp>
    <dsp:sp modelId="{364B2C2F-B776-46B0-8799-B0F1D2D32B0D}">
      <dsp:nvSpPr>
        <dsp:cNvPr id="0" name=""/>
        <dsp:cNvSpPr/>
      </dsp:nvSpPr>
      <dsp:spPr>
        <a:xfrm>
          <a:off x="5461644" y="1926766"/>
          <a:ext cx="2477211" cy="506030"/>
        </a:xfrm>
        <a:prstGeom prst="roundRect">
          <a:avLst>
            <a:gd name="adj" fmla="val 1000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t" anchorCtr="0">
          <a:noAutofit/>
        </a:bodyPr>
        <a:lstStyle/>
        <a:p>
          <a:pPr marL="0" lvl="0" indent="0" algn="ctr" defTabSz="1066800">
            <a:lnSpc>
              <a:spcPct val="120000"/>
            </a:lnSpc>
            <a:spcBef>
              <a:spcPct val="0"/>
            </a:spcBef>
            <a:spcAft>
              <a:spcPct val="35000"/>
            </a:spcAft>
            <a:buNone/>
          </a:pPr>
          <a:r>
            <a:rPr lang="en-US" sz="2400" b="1" i="0" kern="1200" dirty="0"/>
            <a:t>Inform budget, land use, strategic planning decisions</a:t>
          </a:r>
          <a:endParaRPr lang="en-US" sz="2400" b="1" kern="1200" dirty="0"/>
        </a:p>
      </dsp:txBody>
      <dsp:txXfrm>
        <a:off x="5476465" y="1941587"/>
        <a:ext cx="2447569" cy="476388"/>
      </dsp:txXfrm>
    </dsp:sp>
    <dsp:sp modelId="{32F34BB4-58E4-433C-ABD9-443F00DF5318}">
      <dsp:nvSpPr>
        <dsp:cNvPr id="0" name=""/>
        <dsp:cNvSpPr/>
      </dsp:nvSpPr>
      <dsp:spPr>
        <a:xfrm>
          <a:off x="8191871" y="1926766"/>
          <a:ext cx="2477211" cy="506030"/>
        </a:xfrm>
        <a:prstGeom prst="roundRect">
          <a:avLst>
            <a:gd name="adj" fmla="val 1000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t" anchorCtr="0">
          <a:noAutofit/>
        </a:bodyPr>
        <a:lstStyle/>
        <a:p>
          <a:pPr marL="0" lvl="0" indent="0" algn="ctr" defTabSz="1066800">
            <a:lnSpc>
              <a:spcPct val="120000"/>
            </a:lnSpc>
            <a:spcBef>
              <a:spcPct val="0"/>
            </a:spcBef>
            <a:spcAft>
              <a:spcPct val="35000"/>
            </a:spcAft>
            <a:buNone/>
          </a:pPr>
          <a:r>
            <a:rPr lang="en-US" sz="2400" b="1" i="0" kern="1200" dirty="0"/>
            <a:t>Benchmark against other communities</a:t>
          </a:r>
          <a:endParaRPr lang="en-US" sz="2400" b="1" kern="1200" dirty="0"/>
        </a:p>
      </dsp:txBody>
      <dsp:txXfrm>
        <a:off x="8206692" y="1941587"/>
        <a:ext cx="2447569" cy="476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5B630-38D1-480A-92C8-B5A3B8955ECB}">
      <dsp:nvSpPr>
        <dsp:cNvPr id="0" name=""/>
        <dsp:cNvSpPr/>
      </dsp:nvSpPr>
      <dsp:spPr>
        <a:xfrm>
          <a:off x="3008575" y="1983309"/>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Economy</a:t>
          </a:r>
          <a:endParaRPr lang="en-US" sz="1600" b="1" kern="1200" dirty="0">
            <a:latin typeface="Agency FB" panose="020B0503020202020204" pitchFamily="34" charset="0"/>
          </a:endParaRPr>
        </a:p>
      </dsp:txBody>
      <dsp:txXfrm>
        <a:off x="3223905" y="2168165"/>
        <a:ext cx="959708" cy="823884"/>
      </dsp:txXfrm>
    </dsp:sp>
    <dsp:sp modelId="{A2C7ED3A-FEC5-4C16-B4B5-2EC03427BE53}">
      <dsp:nvSpPr>
        <dsp:cNvPr id="0" name=""/>
        <dsp:cNvSpPr/>
      </dsp:nvSpPr>
      <dsp:spPr>
        <a:xfrm>
          <a:off x="3041985" y="2517178"/>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4ED2ECA-B4EF-4425-A9CC-05F11256768F}">
      <dsp:nvSpPr>
        <dsp:cNvPr id="0" name=""/>
        <dsp:cNvSpPr/>
      </dsp:nvSpPr>
      <dsp:spPr>
        <a:xfrm>
          <a:off x="1812669" y="1323582"/>
          <a:ext cx="1390368" cy="1193596"/>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9017EB28-351E-4FE0-99F9-F3501855C660}">
      <dsp:nvSpPr>
        <dsp:cNvPr id="0" name=""/>
        <dsp:cNvSpPr/>
      </dsp:nvSpPr>
      <dsp:spPr>
        <a:xfrm>
          <a:off x="2764425" y="2358307"/>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7E5AC73-FB56-4132-8961-C203BC454695}">
      <dsp:nvSpPr>
        <dsp:cNvPr id="0" name=""/>
        <dsp:cNvSpPr/>
      </dsp:nvSpPr>
      <dsp:spPr>
        <a:xfrm>
          <a:off x="4205338" y="1319455"/>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Mobility</a:t>
          </a:r>
          <a:endParaRPr lang="en-US" sz="1600" b="1" kern="1200" dirty="0">
            <a:latin typeface="Agency FB" panose="020B0503020202020204" pitchFamily="34" charset="0"/>
          </a:endParaRPr>
        </a:p>
      </dsp:txBody>
      <dsp:txXfrm>
        <a:off x="4420668" y="1504311"/>
        <a:ext cx="959708" cy="823884"/>
      </dsp:txXfrm>
    </dsp:sp>
    <dsp:sp modelId="{6535D60F-9B8B-4F05-AAA9-A92A2B2F944F}">
      <dsp:nvSpPr>
        <dsp:cNvPr id="0" name=""/>
        <dsp:cNvSpPr/>
      </dsp:nvSpPr>
      <dsp:spPr>
        <a:xfrm>
          <a:off x="5162234" y="2352117"/>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5B28EC6-36EE-45CB-97C4-E111339D9C81}">
      <dsp:nvSpPr>
        <dsp:cNvPr id="0" name=""/>
        <dsp:cNvSpPr/>
      </dsp:nvSpPr>
      <dsp:spPr>
        <a:xfrm>
          <a:off x="5401243" y="1980730"/>
          <a:ext cx="1390368" cy="119359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C79B1A13-AA7F-4EA7-BC2D-C1EDD14256C6}">
      <dsp:nvSpPr>
        <dsp:cNvPr id="0" name=""/>
        <dsp:cNvSpPr/>
      </dsp:nvSpPr>
      <dsp:spPr>
        <a:xfrm>
          <a:off x="5434653" y="2512020"/>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389F55C-99CE-4C04-BE4A-C0344F84759F}">
      <dsp:nvSpPr>
        <dsp:cNvPr id="0" name=""/>
        <dsp:cNvSpPr/>
      </dsp:nvSpPr>
      <dsp:spPr>
        <a:xfrm>
          <a:off x="3008575" y="663338"/>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Community Design</a:t>
          </a:r>
          <a:endParaRPr lang="en-US" sz="1600" b="1" kern="1200" dirty="0">
            <a:latin typeface="Agency FB" panose="020B0503020202020204" pitchFamily="34" charset="0"/>
          </a:endParaRPr>
        </a:p>
      </dsp:txBody>
      <dsp:txXfrm>
        <a:off x="3223905" y="848194"/>
        <a:ext cx="959708" cy="823884"/>
      </dsp:txXfrm>
    </dsp:sp>
    <dsp:sp modelId="{2602C452-341C-496D-9AAD-D090827FB9AD}">
      <dsp:nvSpPr>
        <dsp:cNvPr id="0" name=""/>
        <dsp:cNvSpPr/>
      </dsp:nvSpPr>
      <dsp:spPr>
        <a:xfrm>
          <a:off x="3955191" y="679844"/>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C6D811C-D374-4EF3-8A7B-673CD56C9135}">
      <dsp:nvSpPr>
        <dsp:cNvPr id="0" name=""/>
        <dsp:cNvSpPr/>
      </dsp:nvSpPr>
      <dsp:spPr>
        <a:xfrm>
          <a:off x="4205338" y="0"/>
          <a:ext cx="1390368" cy="1193596"/>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84B3D1C8-6845-4F7A-8091-0CA2AFDFE018}">
      <dsp:nvSpPr>
        <dsp:cNvPr id="0" name=""/>
        <dsp:cNvSpPr/>
      </dsp:nvSpPr>
      <dsp:spPr>
        <a:xfrm>
          <a:off x="4244744" y="528710"/>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D254620-0F83-40E9-B776-AD103773FDE8}">
      <dsp:nvSpPr>
        <dsp:cNvPr id="0" name=""/>
        <dsp:cNvSpPr/>
      </dsp:nvSpPr>
      <dsp:spPr>
        <a:xfrm>
          <a:off x="5401243" y="661275"/>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Utilities</a:t>
          </a:r>
          <a:endParaRPr lang="en-US" sz="1600" b="1" kern="1200" dirty="0">
            <a:latin typeface="Agency FB" panose="020B0503020202020204" pitchFamily="34" charset="0"/>
          </a:endParaRPr>
        </a:p>
      </dsp:txBody>
      <dsp:txXfrm>
        <a:off x="5616573" y="846131"/>
        <a:ext cx="959708" cy="823884"/>
      </dsp:txXfrm>
    </dsp:sp>
    <dsp:sp modelId="{15325E0D-19C9-4C98-86A8-3BCF5F47FE07}">
      <dsp:nvSpPr>
        <dsp:cNvPr id="0" name=""/>
        <dsp:cNvSpPr/>
      </dsp:nvSpPr>
      <dsp:spPr>
        <a:xfrm>
          <a:off x="6604002" y="1189985"/>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2E84D4A-0F1D-4D7C-ADF5-FA1248FF978F}">
      <dsp:nvSpPr>
        <dsp:cNvPr id="0" name=""/>
        <dsp:cNvSpPr/>
      </dsp:nvSpPr>
      <dsp:spPr>
        <a:xfrm>
          <a:off x="6597149" y="1332350"/>
          <a:ext cx="1390368" cy="1193596"/>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BBABEC6C-2CDD-461A-B731-1CD3497D231D}">
      <dsp:nvSpPr>
        <dsp:cNvPr id="0" name=""/>
        <dsp:cNvSpPr/>
      </dsp:nvSpPr>
      <dsp:spPr>
        <a:xfrm>
          <a:off x="6867856" y="1353499"/>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214F903-203D-4F00-9A82-6C964B91B89E}">
      <dsp:nvSpPr>
        <dsp:cNvPr id="0" name=""/>
        <dsp:cNvSpPr/>
      </dsp:nvSpPr>
      <dsp:spPr>
        <a:xfrm>
          <a:off x="6597149" y="12379"/>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Safety</a:t>
          </a:r>
          <a:endParaRPr lang="en-US" sz="1600" b="1" kern="1200" dirty="0">
            <a:latin typeface="Agency FB" panose="020B0503020202020204" pitchFamily="34" charset="0"/>
          </a:endParaRPr>
        </a:p>
      </dsp:txBody>
      <dsp:txXfrm>
        <a:off x="6812479" y="197235"/>
        <a:ext cx="959708" cy="823884"/>
      </dsp:txXfrm>
    </dsp:sp>
    <dsp:sp modelId="{1449569C-6226-4B1C-AEE6-1FA650D5166D}">
      <dsp:nvSpPr>
        <dsp:cNvPr id="0" name=""/>
        <dsp:cNvSpPr/>
      </dsp:nvSpPr>
      <dsp:spPr>
        <a:xfrm>
          <a:off x="7799908" y="547795"/>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2ECD81D-2804-4ED8-9740-27CA851BA868}">
      <dsp:nvSpPr>
        <dsp:cNvPr id="0" name=""/>
        <dsp:cNvSpPr/>
      </dsp:nvSpPr>
      <dsp:spPr>
        <a:xfrm>
          <a:off x="7793912" y="678812"/>
          <a:ext cx="1390368" cy="1193596"/>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89EA3921-17FD-465A-B360-AA79520019A6}">
      <dsp:nvSpPr>
        <dsp:cNvPr id="0" name=""/>
        <dsp:cNvSpPr/>
      </dsp:nvSpPr>
      <dsp:spPr>
        <a:xfrm>
          <a:off x="8070615" y="705119"/>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FEB2E7A-6E90-41E2-AED6-4D76FDDA904F}">
      <dsp:nvSpPr>
        <dsp:cNvPr id="0" name=""/>
        <dsp:cNvSpPr/>
      </dsp:nvSpPr>
      <dsp:spPr>
        <a:xfrm>
          <a:off x="7793912" y="1996205"/>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Natural Environment</a:t>
          </a:r>
          <a:endParaRPr lang="en-US" sz="1600" b="1" kern="1200" dirty="0">
            <a:latin typeface="Agency FB" panose="020B0503020202020204" pitchFamily="34" charset="0"/>
          </a:endParaRPr>
        </a:p>
      </dsp:txBody>
      <dsp:txXfrm>
        <a:off x="8009242" y="2181061"/>
        <a:ext cx="959708" cy="823884"/>
      </dsp:txXfrm>
    </dsp:sp>
    <dsp:sp modelId="{F92966EA-8999-4970-AB02-D03D2AEB2A70}">
      <dsp:nvSpPr>
        <dsp:cNvPr id="0" name=""/>
        <dsp:cNvSpPr/>
      </dsp:nvSpPr>
      <dsp:spPr>
        <a:xfrm>
          <a:off x="8068901" y="3041762"/>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51FA878-F660-491E-B390-C401EA886CE6}">
      <dsp:nvSpPr>
        <dsp:cNvPr id="0" name=""/>
        <dsp:cNvSpPr/>
      </dsp:nvSpPr>
      <dsp:spPr>
        <a:xfrm>
          <a:off x="6597149" y="2649743"/>
          <a:ext cx="1390368" cy="1193596"/>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A7DA00AA-E21B-48BF-BAFE-A11793380783}">
      <dsp:nvSpPr>
        <dsp:cNvPr id="0" name=""/>
        <dsp:cNvSpPr/>
      </dsp:nvSpPr>
      <dsp:spPr>
        <a:xfrm>
          <a:off x="7811045" y="3173295"/>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E46FCCD-6007-4ACD-840F-568A762EB2E3}">
      <dsp:nvSpPr>
        <dsp:cNvPr id="0" name=""/>
        <dsp:cNvSpPr/>
      </dsp:nvSpPr>
      <dsp:spPr>
        <a:xfrm>
          <a:off x="4204481" y="2642005"/>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Parks &amp; Recreation</a:t>
          </a:r>
          <a:endParaRPr lang="en-US" sz="1600" b="1" kern="1200" dirty="0">
            <a:latin typeface="Agency FB" panose="020B0503020202020204" pitchFamily="34" charset="0"/>
          </a:endParaRPr>
        </a:p>
      </dsp:txBody>
      <dsp:txXfrm>
        <a:off x="4419811" y="2826861"/>
        <a:ext cx="959708" cy="823884"/>
      </dsp:txXfrm>
    </dsp:sp>
    <dsp:sp modelId="{6682BD5C-8904-4030-B721-D7181EC8D92F}">
      <dsp:nvSpPr>
        <dsp:cNvPr id="0" name=""/>
        <dsp:cNvSpPr/>
      </dsp:nvSpPr>
      <dsp:spPr>
        <a:xfrm>
          <a:off x="4243887" y="3171232"/>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2C555F0-DB7B-459C-80F1-90C7CB8A2BDC}">
      <dsp:nvSpPr>
        <dsp:cNvPr id="0" name=""/>
        <dsp:cNvSpPr/>
      </dsp:nvSpPr>
      <dsp:spPr>
        <a:xfrm>
          <a:off x="3007718" y="3305860"/>
          <a:ext cx="1390368" cy="1193596"/>
        </a:xfrm>
        <a:prstGeom prst="hexagon">
          <a:avLst>
            <a:gd name="adj" fmla="val 25000"/>
            <a:gd name="vf" fmla="val 115470"/>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923531C3-F203-496F-871D-B5CB2FFA5151}">
      <dsp:nvSpPr>
        <dsp:cNvPr id="0" name=""/>
        <dsp:cNvSpPr/>
      </dsp:nvSpPr>
      <dsp:spPr>
        <a:xfrm>
          <a:off x="3954334" y="3322366"/>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57F01DC-1629-4B5C-A413-754CA5589F47}">
      <dsp:nvSpPr>
        <dsp:cNvPr id="0" name=""/>
        <dsp:cNvSpPr/>
      </dsp:nvSpPr>
      <dsp:spPr>
        <a:xfrm>
          <a:off x="8983821" y="2665217"/>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Agency FB" panose="020B0503020202020204" pitchFamily="34" charset="0"/>
            </a:rPr>
            <a:t>Health and Wellness</a:t>
          </a:r>
          <a:endParaRPr lang="en-US" sz="1600" b="1" kern="1200" dirty="0">
            <a:latin typeface="Agency FB" panose="020B0503020202020204" pitchFamily="34" charset="0"/>
          </a:endParaRPr>
        </a:p>
      </dsp:txBody>
      <dsp:txXfrm>
        <a:off x="9199151" y="2850073"/>
        <a:ext cx="959708" cy="823884"/>
      </dsp:txXfrm>
    </dsp:sp>
    <dsp:sp modelId="{0ED41901-E00B-47B2-A373-58EEC65B0239}">
      <dsp:nvSpPr>
        <dsp:cNvPr id="0" name=""/>
        <dsp:cNvSpPr/>
      </dsp:nvSpPr>
      <dsp:spPr>
        <a:xfrm>
          <a:off x="9259667" y="3710775"/>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D2DE23B-3565-4218-9322-C4846DC9E395}">
      <dsp:nvSpPr>
        <dsp:cNvPr id="0" name=""/>
        <dsp:cNvSpPr/>
      </dsp:nvSpPr>
      <dsp:spPr>
        <a:xfrm>
          <a:off x="7787915" y="3318239"/>
          <a:ext cx="1390368" cy="1193596"/>
        </a:xfrm>
        <a:prstGeom prst="hexagon">
          <a:avLst>
            <a:gd name="adj" fmla="val 25000"/>
            <a:gd name="vf" fmla="val 115470"/>
          </a:avLst>
        </a:prstGeom>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5D7ECCEE-E085-409D-9DF7-6947F23D6713}">
      <dsp:nvSpPr>
        <dsp:cNvPr id="0" name=""/>
        <dsp:cNvSpPr/>
      </dsp:nvSpPr>
      <dsp:spPr>
        <a:xfrm>
          <a:off x="9001811" y="3842308"/>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9C0F46F-69B4-479F-98EC-EB5221FFBE69}">
      <dsp:nvSpPr>
        <dsp:cNvPr id="0" name=""/>
        <dsp:cNvSpPr/>
      </dsp:nvSpPr>
      <dsp:spPr>
        <a:xfrm>
          <a:off x="8988961" y="25790"/>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gency FB" panose="020B0503020202020204" pitchFamily="34" charset="0"/>
            </a:rPr>
            <a:t>Education, Arts, &amp; Culture</a:t>
          </a:r>
          <a:endParaRPr lang="en-US" sz="1600" b="1" kern="1200">
            <a:latin typeface="Agency FB" panose="020B0503020202020204" pitchFamily="34" charset="0"/>
          </a:endParaRPr>
        </a:p>
      </dsp:txBody>
      <dsp:txXfrm>
        <a:off x="9204291" y="210646"/>
        <a:ext cx="959708" cy="823884"/>
      </dsp:txXfrm>
    </dsp:sp>
    <dsp:sp modelId="{28DD45D8-AD4A-4E3F-9F22-368CC065F906}">
      <dsp:nvSpPr>
        <dsp:cNvPr id="0" name=""/>
        <dsp:cNvSpPr/>
      </dsp:nvSpPr>
      <dsp:spPr>
        <a:xfrm>
          <a:off x="9950997" y="1074959"/>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8F4429-4B56-446A-8FE4-DA026EB9C9BE}">
      <dsp:nvSpPr>
        <dsp:cNvPr id="0" name=""/>
        <dsp:cNvSpPr/>
      </dsp:nvSpPr>
      <dsp:spPr>
        <a:xfrm>
          <a:off x="8988961" y="1343183"/>
          <a:ext cx="1390368" cy="1193596"/>
        </a:xfrm>
        <a:prstGeom prst="hexagon">
          <a:avLst>
            <a:gd name="adj" fmla="val 25000"/>
            <a:gd name="vf" fmla="val 115470"/>
          </a:avLst>
        </a:prstGeom>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7344B338-9488-4E44-8D4D-0F7A7BE598F7}">
      <dsp:nvSpPr>
        <dsp:cNvPr id="0" name=""/>
        <dsp:cNvSpPr/>
      </dsp:nvSpPr>
      <dsp:spPr>
        <a:xfrm>
          <a:off x="9950997" y="1350404"/>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1416637-4727-4476-8F0C-A8E04879FAE6}">
      <dsp:nvSpPr>
        <dsp:cNvPr id="0" name=""/>
        <dsp:cNvSpPr/>
      </dsp:nvSpPr>
      <dsp:spPr>
        <a:xfrm>
          <a:off x="5396103" y="3311018"/>
          <a:ext cx="1390368" cy="1193596"/>
        </a:xfrm>
        <a:prstGeom prst="hexagon">
          <a:avLst>
            <a:gd name="adj" fmla="val 25000"/>
            <a:gd name="vf" fmla="val 115470"/>
          </a:avLst>
        </a:prstGeom>
        <a:solidFill>
          <a:srgbClr val="132D29"/>
        </a:solidFill>
        <a:ln w="25400" cap="flat" cmpd="sng" algn="ctr">
          <a:solidFill>
            <a:srgbClr val="132D2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i="0" kern="1200"/>
            <a:t>Inclusivity &amp; Engagement</a:t>
          </a:r>
          <a:endParaRPr lang="en-US" sz="1200" b="1" kern="1200"/>
        </a:p>
      </dsp:txBody>
      <dsp:txXfrm>
        <a:off x="5611433" y="3495874"/>
        <a:ext cx="959708" cy="823884"/>
      </dsp:txXfrm>
    </dsp:sp>
    <dsp:sp modelId="{FD780BE5-2E01-465D-9256-3E494FEF5CC1}">
      <dsp:nvSpPr>
        <dsp:cNvPr id="0" name=""/>
        <dsp:cNvSpPr/>
      </dsp:nvSpPr>
      <dsp:spPr>
        <a:xfrm>
          <a:off x="5671093" y="4356576"/>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68DA2C7-BE09-41FE-8D15-0F3E76D1C67F}">
      <dsp:nvSpPr>
        <dsp:cNvPr id="0" name=""/>
        <dsp:cNvSpPr/>
      </dsp:nvSpPr>
      <dsp:spPr>
        <a:xfrm>
          <a:off x="4199341" y="3964556"/>
          <a:ext cx="1390368" cy="1193596"/>
        </a:xfrm>
        <a:prstGeom prst="hexagon">
          <a:avLst>
            <a:gd name="adj" fmla="val 25000"/>
            <a:gd name="vf" fmla="val 115470"/>
          </a:avLst>
        </a:prstGeom>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25400" cap="flat" cmpd="sng" algn="ctr">
          <a:solidFill>
            <a:srgbClr val="132D29"/>
          </a:solidFill>
          <a:prstDash val="solid"/>
        </a:ln>
        <a:effectLst/>
      </dsp:spPr>
      <dsp:style>
        <a:lnRef idx="2">
          <a:scrgbClr r="0" g="0" b="0"/>
        </a:lnRef>
        <a:fillRef idx="1">
          <a:scrgbClr r="0" g="0" b="0"/>
        </a:fillRef>
        <a:effectRef idx="0">
          <a:scrgbClr r="0" g="0" b="0"/>
        </a:effectRef>
        <a:fontRef idx="minor"/>
      </dsp:style>
    </dsp:sp>
    <dsp:sp modelId="{958FD5CE-2E9D-487B-A1AB-8ABFC14CFFAB}">
      <dsp:nvSpPr>
        <dsp:cNvPr id="0" name=""/>
        <dsp:cNvSpPr/>
      </dsp:nvSpPr>
      <dsp:spPr>
        <a:xfrm>
          <a:off x="5413237" y="4488108"/>
          <a:ext cx="161909" cy="139785"/>
        </a:xfrm>
        <a:prstGeom prst="hexagon">
          <a:avLst>
            <a:gd name="adj" fmla="val 25000"/>
            <a:gd name="vf" fmla="val 115470"/>
          </a:avLst>
        </a:prstGeom>
        <a:solidFill>
          <a:schemeClr val="lt1">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AFA5A-4088-4A3E-A71B-B8F4E38ABD05}">
      <dsp:nvSpPr>
        <dsp:cNvPr id="0" name=""/>
        <dsp:cNvSpPr/>
      </dsp:nvSpPr>
      <dsp:spPr>
        <a:xfrm>
          <a:off x="516151" y="0"/>
          <a:ext cx="2479177" cy="2479352"/>
        </a:xfrm>
        <a:prstGeom prst="ellipse">
          <a:avLst/>
        </a:prstGeom>
        <a:solidFill>
          <a:srgbClr val="533146">
            <a:alpha val="2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More </a:t>
          </a:r>
          <a:r>
            <a:rPr lang="en-US" sz="2000" b="0" i="0" u="none" kern="1200" dirty="0"/>
            <a:t>than </a:t>
          </a:r>
          <a:r>
            <a:rPr lang="en-US" sz="2000" b="1" i="0" u="none" kern="1200" dirty="0"/>
            <a:t>500</a:t>
          </a:r>
          <a:r>
            <a:rPr lang="en-US" sz="2000" b="0" i="0" u="none" kern="1200" dirty="0"/>
            <a:t> </a:t>
          </a:r>
          <a:r>
            <a:rPr lang="en-US" sz="2000" b="0" i="0" kern="1200" dirty="0"/>
            <a:t>comparison communities across the nation.</a:t>
          </a:r>
          <a:endParaRPr lang="en-US" sz="2000" kern="1200" dirty="0"/>
        </a:p>
      </dsp:txBody>
      <dsp:txXfrm>
        <a:off x="879218" y="363093"/>
        <a:ext cx="1753043" cy="1753166"/>
      </dsp:txXfrm>
    </dsp:sp>
    <dsp:sp modelId="{8275C733-1DD3-4466-BFEC-485E182510FB}">
      <dsp:nvSpPr>
        <dsp:cNvPr id="0" name=""/>
        <dsp:cNvSpPr/>
      </dsp:nvSpPr>
      <dsp:spPr>
        <a:xfrm>
          <a:off x="2052752" y="1653590"/>
          <a:ext cx="2479177" cy="2479352"/>
        </a:xfrm>
        <a:prstGeom prst="ellipse">
          <a:avLst/>
        </a:prstGeom>
        <a:solidFill>
          <a:srgbClr val="533146">
            <a:alpha val="2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Representing the opinions of more than </a:t>
          </a:r>
          <a:r>
            <a:rPr lang="en-US" sz="2000" b="1" i="0" u="none" kern="1200" dirty="0"/>
            <a:t>50 million </a:t>
          </a:r>
          <a:r>
            <a:rPr lang="en-US" sz="2000" b="0" i="0" u="none" kern="1200" dirty="0"/>
            <a:t>residents.</a:t>
          </a:r>
          <a:endParaRPr lang="en-US" sz="2000" b="0" u="none" kern="1200" dirty="0"/>
        </a:p>
      </dsp:txBody>
      <dsp:txXfrm>
        <a:off x="2415819" y="2016683"/>
        <a:ext cx="1753043" cy="17531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0.79394</cdr:x>
      <cdr:y>0.10306</cdr:y>
    </cdr:from>
    <cdr:to>
      <cdr:x>0.92577</cdr:x>
      <cdr:y>0.32107</cdr:y>
    </cdr:to>
    <cdr:sp macro="" textlink="">
      <cdr:nvSpPr>
        <cdr:cNvPr id="4" name="Text Box 3"/>
        <cdr:cNvSpPr txBox="1"/>
      </cdr:nvSpPr>
      <cdr:spPr>
        <a:xfrm xmlns:a="http://schemas.openxmlformats.org/drawingml/2006/main">
          <a:off x="9228319" y="438451"/>
          <a:ext cx="1532317" cy="9275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0.86817</cdr:x>
      <cdr:y>0.12551</cdr:y>
    </cdr:from>
    <cdr:to>
      <cdr:x>1</cdr:x>
      <cdr:y>0.34352</cdr:y>
    </cdr:to>
    <cdr:sp macro="" textlink="">
      <cdr:nvSpPr>
        <cdr:cNvPr id="4" name="Text Box 3"/>
        <cdr:cNvSpPr txBox="1"/>
      </cdr:nvSpPr>
      <cdr:spPr>
        <a:xfrm xmlns:a="http://schemas.openxmlformats.org/drawingml/2006/main">
          <a:off x="10091107" y="533975"/>
          <a:ext cx="1532323" cy="9275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790575" y="600075"/>
            <a:ext cx="5011738" cy="2819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553244" y="3886200"/>
            <a:ext cx="5486400" cy="4114800"/>
          </a:xfrm>
          <a:prstGeom prst="rect">
            <a:avLst/>
          </a:prstGeom>
          <a:noFill/>
          <a:ln>
            <a:noFill/>
          </a:ln>
        </p:spPr>
        <p:txBody>
          <a:bodyPr spcFirstLastPara="1" wrap="square" lIns="91425" tIns="91425" rIns="91425" bIns="91425" anchor="t" anchorCtr="0">
            <a:noAutofit/>
          </a:bodyPr>
          <a:lstStyle/>
          <a:p>
            <a:pPr marL="13970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I am happy to be here to present a summary of the findings from the Anna National Community Survey</a:t>
            </a:r>
          </a:p>
          <a:p>
            <a:pPr marL="139700" lvl="0" indent="0" algn="l" rtl="0">
              <a:spcBef>
                <a:spcPts val="0"/>
              </a:spcBef>
              <a:spcAft>
                <a:spcPts val="0"/>
              </a:spcAft>
              <a:buClr>
                <a:schemeClr val="dk1"/>
              </a:buClr>
              <a:buSzPts val="1200"/>
              <a:buFont typeface="Arial"/>
              <a:buNone/>
            </a:pPr>
            <a:endParaRPr sz="1200" b="0" dirty="0">
              <a:latin typeface="Arial"/>
              <a:ea typeface="Arial"/>
              <a:cs typeface="Arial"/>
              <a:sym typeface="Arial"/>
            </a:endParaRPr>
          </a:p>
          <a:p>
            <a:pPr marL="139700" lvl="0" indent="0" algn="l" rtl="0">
              <a:spcBef>
                <a:spcPts val="0"/>
              </a:spcBef>
              <a:spcAft>
                <a:spcPts val="0"/>
              </a:spcAft>
              <a:buClr>
                <a:schemeClr val="dk1"/>
              </a:buClr>
              <a:buSzPts val="1200"/>
              <a:buFont typeface="Arial"/>
              <a:buNone/>
            </a:pPr>
            <a:r>
              <a:rPr lang="en-US" sz="1200" b="0" dirty="0">
                <a:latin typeface="Arial"/>
                <a:ea typeface="Arial"/>
                <a:cs typeface="Arial"/>
                <a:sym typeface="Arial"/>
              </a:rPr>
              <a:t>Before I begin, on behalf of myself and my Polco coworkers, I’d like to thank Charli Waggoner, our primary contact throughout the survey development and implementation process. They provided thoughtful and detailed feedback throughout the project.</a:t>
            </a:r>
            <a:endParaRPr b="0" dirty="0"/>
          </a:p>
          <a:p>
            <a:pPr marL="139700" lvl="0" indent="0" algn="l" rtl="0">
              <a:spcBef>
                <a:spcPts val="0"/>
              </a:spcBef>
              <a:spcAft>
                <a:spcPts val="0"/>
              </a:spcAft>
              <a:buClr>
                <a:schemeClr val="dk1"/>
              </a:buClr>
              <a:buSzPts val="1200"/>
              <a:buFont typeface="Calibri"/>
              <a:buNone/>
            </a:pPr>
            <a:endParaRPr sz="1200" b="0" dirty="0">
              <a:latin typeface="Arial"/>
              <a:ea typeface="Arial"/>
              <a:cs typeface="Arial"/>
              <a:sym typeface="Arial"/>
            </a:endParaRPr>
          </a:p>
          <a:p>
            <a:pPr marL="139700" lvl="0" indent="0" algn="l" rtl="0">
              <a:spcBef>
                <a:spcPts val="0"/>
              </a:spcBef>
              <a:spcAft>
                <a:spcPts val="0"/>
              </a:spcAft>
              <a:buClr>
                <a:schemeClr val="dk1"/>
              </a:buClr>
              <a:buSzPts val="1200"/>
              <a:buFont typeface="Arial"/>
              <a:buNone/>
            </a:pPr>
            <a:r>
              <a:rPr lang="en-US" sz="1200" b="0" dirty="0">
                <a:latin typeface="Arial"/>
                <a:ea typeface="Arial"/>
                <a:cs typeface="Arial"/>
                <a:sym typeface="Arial"/>
              </a:rPr>
              <a:t>I would also like to acknowledge my colleague, Lily Vasquez, who was Anna’s </a:t>
            </a:r>
            <a:r>
              <a:rPr lang="en-US" sz="1200" dirty="0">
                <a:latin typeface="Arial"/>
                <a:ea typeface="Arial"/>
                <a:cs typeface="Arial"/>
                <a:sym typeface="Arial"/>
              </a:rPr>
              <a:t>NCS project manager for this year’s survey and did the bulk of the work for this important project.</a:t>
            </a:r>
            <a:endParaRPr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a:spLocks noGrp="1" noRot="1" noChangeAspect="1"/>
          </p:cNvSpPr>
          <p:nvPr>
            <p:ph type="sldImg" idx="2"/>
          </p:nvPr>
        </p:nvSpPr>
        <p:spPr>
          <a:xfrm>
            <a:off x="1095375" y="304800"/>
            <a:ext cx="4667250" cy="2625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0:notes"/>
          <p:cNvSpPr txBox="1">
            <a:spLocks noGrp="1"/>
          </p:cNvSpPr>
          <p:nvPr>
            <p:ph type="body" idx="1"/>
          </p:nvPr>
        </p:nvSpPr>
        <p:spPr>
          <a:xfrm>
            <a:off x="685800" y="3257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We use this chart, which is also included in the report, to help determine which areas are of relatively higher importance and lower quality to residents.</a:t>
            </a:r>
          </a:p>
          <a:p>
            <a:pPr marL="0" marR="0" lvl="0" indent="0" algn="l" rtl="0">
              <a:lnSpc>
                <a:spcPct val="100000"/>
              </a:lnSpc>
              <a:spcBef>
                <a:spcPts val="0"/>
              </a:spcBef>
              <a:spcAft>
                <a:spcPts val="0"/>
              </a:spcAft>
              <a:buClr>
                <a:srgbClr val="000000"/>
              </a:buClr>
              <a:buSzPts val="1400"/>
              <a:buFont typeface="Arial"/>
              <a:buNone/>
            </a:pPr>
            <a:endParaRPr lang="en-US"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This chart is one of many ways to interpret your data and can be used to identify key findings and help a community determine which areas may need additional focus or resource allocation in the coming years, and which others are performing well by comparison.</a:t>
            </a:r>
            <a:endParaRPr b="1"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217" name="Google Shape;21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3874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990600" y="733425"/>
            <a:ext cx="4714875" cy="2652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3629025"/>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latin typeface="Arial"/>
                <a:ea typeface="Arial"/>
                <a:cs typeface="Arial"/>
                <a:sym typeface="Arial"/>
              </a:rPr>
              <a:t>Of the 121 survey items for which residents provided evaluative ratings, 2 received ratings higher than the national benchmark, 70 received similar ratings, and 49 received lower ratings. </a:t>
            </a:r>
          </a:p>
          <a:p>
            <a:pPr marL="0" lvl="0" indent="0" algn="l" rtl="0">
              <a:spcBef>
                <a:spcPts val="0"/>
              </a:spcBef>
              <a:spcAft>
                <a:spcPts val="0"/>
              </a:spcAft>
              <a:buClr>
                <a:schemeClr val="dk1"/>
              </a:buClr>
              <a:buSzPts val="1200"/>
              <a:buFont typeface="Arial"/>
              <a:buNone/>
            </a:pPr>
            <a:endParaRPr lang="en-US"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dirty="0">
                <a:latin typeface="Arial"/>
                <a:ea typeface="Arial"/>
                <a:cs typeface="Arial"/>
                <a:sym typeface="Arial"/>
              </a:rPr>
              <a:t>Ratings are considered similar if they are within 10 points of the national average, and higher or lower if they are more than 10 points different from the average.</a:t>
            </a:r>
          </a:p>
          <a:p>
            <a:pPr marL="0" lvl="0" indent="0" algn="l" rtl="0">
              <a:spcBef>
                <a:spcPts val="0"/>
              </a:spcBef>
              <a:spcAft>
                <a:spcPts val="0"/>
              </a:spcAft>
              <a:buClr>
                <a:schemeClr val="dk1"/>
              </a:buClr>
              <a:buSzPts val="1200"/>
              <a:buFont typeface="Arial"/>
              <a:buNone/>
            </a:pPr>
            <a:endParaRPr lang="en-US" dirty="0">
              <a:latin typeface="Arial"/>
              <a:cs typeface="Arial"/>
              <a:sym typeface="Arial"/>
            </a:endParaRPr>
          </a:p>
          <a:p>
            <a:pPr marL="0" lvl="0" indent="0" algn="l" rtl="0">
              <a:spcBef>
                <a:spcPts val="0"/>
              </a:spcBef>
              <a:spcAft>
                <a:spcPts val="0"/>
              </a:spcAft>
              <a:buClr>
                <a:schemeClr val="dk1"/>
              </a:buClr>
              <a:buSzPts val="1200"/>
              <a:buFont typeface="Arial"/>
              <a:buNone/>
            </a:pPr>
            <a:r>
              <a:rPr lang="en-US" b="1" u="sng" dirty="0">
                <a:latin typeface="Arial"/>
                <a:cs typeface="Arial"/>
                <a:sym typeface="Arial"/>
              </a:rPr>
              <a:t>Higher:</a:t>
            </a:r>
            <a:endParaRPr lang="en-US" b="0" dirty="0">
              <a:latin typeface="Arial"/>
              <a:cs typeface="Arial"/>
              <a:sym typeface="Arial"/>
            </a:endParaRPr>
          </a:p>
          <a:p>
            <a:pPr marL="0" lvl="0" indent="0" algn="l" rtl="0">
              <a:spcBef>
                <a:spcPts val="0"/>
              </a:spcBef>
              <a:spcAft>
                <a:spcPts val="0"/>
              </a:spcAft>
              <a:buClr>
                <a:schemeClr val="dk1"/>
              </a:buClr>
              <a:buSzPts val="1200"/>
              <a:buFont typeface="Arial"/>
              <a:buNone/>
            </a:pPr>
            <a:r>
              <a:rPr lang="en-US" dirty="0">
                <a:latin typeface="Arial"/>
                <a:cs typeface="Arial"/>
                <a:sym typeface="Arial"/>
              </a:rPr>
              <a:t>• Availability of affordable quality housing (46% excellent or good)</a:t>
            </a:r>
          </a:p>
          <a:p>
            <a:pPr marL="0" lvl="0" indent="0" algn="l" rtl="0">
              <a:spcBef>
                <a:spcPts val="0"/>
              </a:spcBef>
              <a:spcAft>
                <a:spcPts val="0"/>
              </a:spcAft>
              <a:buClr>
                <a:schemeClr val="dk1"/>
              </a:buClr>
              <a:buSzPts val="1200"/>
              <a:buFont typeface="Arial"/>
              <a:buNone/>
            </a:pPr>
            <a:r>
              <a:rPr lang="en-US" dirty="0">
                <a:latin typeface="Arial"/>
                <a:cs typeface="Arial"/>
                <a:sym typeface="Arial"/>
              </a:rPr>
              <a:t>• Expected impact economy will have on their income (34% excellent or good)</a:t>
            </a:r>
          </a:p>
          <a:p>
            <a:pPr marL="0" lvl="0" indent="0" algn="l" rtl="0">
              <a:spcBef>
                <a:spcPts val="0"/>
              </a:spcBef>
              <a:spcAft>
                <a:spcPts val="0"/>
              </a:spcAft>
              <a:buClr>
                <a:schemeClr val="dk1"/>
              </a:buClr>
              <a:buSzPts val="1200"/>
              <a:buFont typeface="Arial"/>
              <a:buNone/>
            </a:pPr>
            <a:endParaRPr lang="en-US" dirty="0">
              <a:latin typeface="Arial"/>
              <a:cs typeface="Arial"/>
              <a:sym typeface="Arial"/>
            </a:endParaRPr>
          </a:p>
          <a:p>
            <a:pPr marL="0" lvl="0" indent="0" algn="l" rtl="0">
              <a:spcBef>
                <a:spcPts val="0"/>
              </a:spcBef>
              <a:spcAft>
                <a:spcPts val="0"/>
              </a:spcAft>
              <a:buClr>
                <a:schemeClr val="dk1"/>
              </a:buClr>
              <a:buSzPts val="1200"/>
              <a:buFont typeface="Arial"/>
              <a:buNone/>
            </a:pPr>
            <a:r>
              <a:rPr lang="en-US" b="1" u="sng" dirty="0">
                <a:latin typeface="Arial"/>
                <a:cs typeface="Arial"/>
                <a:sym typeface="Arial"/>
              </a:rPr>
              <a:t>Much Lower (lowest </a:t>
            </a:r>
            <a:r>
              <a:rPr lang="en-US" b="1" u="sng" dirty="0" err="1">
                <a:latin typeface="Arial"/>
                <a:cs typeface="Arial"/>
                <a:sym typeface="Arial"/>
              </a:rPr>
              <a:t>pctpost</a:t>
            </a:r>
            <a:r>
              <a:rPr lang="en-US" b="1" u="sng" dirty="0">
                <a:latin typeface="Arial"/>
                <a:cs typeface="Arial"/>
                <a:sym typeface="Arial"/>
              </a:rPr>
              <a:t>):</a:t>
            </a:r>
          </a:p>
          <a:p>
            <a:pPr marL="0" lvl="0" indent="0" algn="l" rtl="0">
              <a:spcBef>
                <a:spcPts val="0"/>
              </a:spcBef>
              <a:spcAft>
                <a:spcPts val="0"/>
              </a:spcAft>
              <a:buClr>
                <a:schemeClr val="dk1"/>
              </a:buClr>
              <a:buSzPts val="1200"/>
              <a:buFont typeface="Arial"/>
              <a:buNone/>
            </a:pPr>
            <a:r>
              <a:rPr lang="en-US" b="0" u="none" dirty="0">
                <a:latin typeface="Arial"/>
                <a:cs typeface="Arial"/>
                <a:sym typeface="Arial"/>
              </a:rPr>
              <a:t>• Anna as a place to work (24% excellent or good)</a:t>
            </a:r>
          </a:p>
          <a:p>
            <a:pPr marL="0" lvl="0" indent="0" algn="l" rtl="0">
              <a:spcBef>
                <a:spcPts val="0"/>
              </a:spcBef>
              <a:spcAft>
                <a:spcPts val="0"/>
              </a:spcAft>
              <a:buClr>
                <a:schemeClr val="dk1"/>
              </a:buClr>
              <a:buSzPts val="1200"/>
              <a:buFont typeface="Arial"/>
              <a:buNone/>
            </a:pPr>
            <a:r>
              <a:rPr lang="en-US" b="0" u="none" dirty="0">
                <a:latin typeface="Arial"/>
                <a:cs typeface="Arial"/>
                <a:sym typeface="Arial"/>
              </a:rPr>
              <a:t>• Anna as a place to visit (27%)</a:t>
            </a:r>
          </a:p>
          <a:p>
            <a:pPr marL="0" lvl="0" indent="0" algn="l" rtl="0">
              <a:spcBef>
                <a:spcPts val="0"/>
              </a:spcBef>
              <a:spcAft>
                <a:spcPts val="0"/>
              </a:spcAft>
              <a:buClr>
                <a:schemeClr val="dk1"/>
              </a:buClr>
              <a:buSzPts val="1200"/>
              <a:buFont typeface="Arial"/>
              <a:buNone/>
            </a:pPr>
            <a:r>
              <a:rPr lang="en-US" b="0" u="none" dirty="0">
                <a:latin typeface="Arial"/>
                <a:cs typeface="Arial"/>
                <a:sym typeface="Arial"/>
              </a:rPr>
              <a:t>• Overall quality of the transportation system (18%)</a:t>
            </a:r>
          </a:p>
          <a:p>
            <a:pPr marL="0" lvl="0" indent="0" algn="l" rtl="0">
              <a:spcBef>
                <a:spcPts val="0"/>
              </a:spcBef>
              <a:spcAft>
                <a:spcPts val="0"/>
              </a:spcAft>
              <a:buClr>
                <a:schemeClr val="dk1"/>
              </a:buClr>
              <a:buSzPts val="1200"/>
              <a:buFont typeface="Arial"/>
              <a:buNone/>
            </a:pPr>
            <a:r>
              <a:rPr lang="en-US" b="0" u="none" dirty="0">
                <a:latin typeface="Arial"/>
                <a:cs typeface="Arial"/>
                <a:sym typeface="Arial"/>
              </a:rPr>
              <a:t>• Overall opportunities for education, culture, and the arts (25%)</a:t>
            </a:r>
          </a:p>
          <a:p>
            <a:pPr marL="0" lvl="0" indent="0" algn="l" rtl="0">
              <a:spcBef>
                <a:spcPts val="0"/>
              </a:spcBef>
              <a:spcAft>
                <a:spcPts val="0"/>
              </a:spcAft>
              <a:buClr>
                <a:schemeClr val="dk1"/>
              </a:buClr>
              <a:buSzPts val="1200"/>
              <a:buFont typeface="Arial"/>
              <a:buNone/>
            </a:pPr>
            <a:r>
              <a:rPr lang="en-US" b="0" u="none" dirty="0">
                <a:latin typeface="Arial"/>
                <a:cs typeface="Arial"/>
                <a:sym typeface="Arial"/>
              </a:rPr>
              <a:t> </a:t>
            </a:r>
          </a:p>
        </p:txBody>
      </p:sp>
      <p:sp>
        <p:nvSpPr>
          <p:cNvPr id="225" name="Google Shape;22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30557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990600" y="733425"/>
            <a:ext cx="4714875" cy="2652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3629025"/>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latin typeface="Arial"/>
                <a:ea typeface="Arial"/>
                <a:cs typeface="Arial"/>
                <a:sym typeface="Arial"/>
              </a:rPr>
              <a:t>When compared to results from Anna’s NCS results from 2022, in 2025, 5 received ratings that were statistically significantly higher than the previous survey iteration, 58 received similar ratings, and 58 received lower ratings.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u="sng" dirty="0"/>
              <a:t>Higher:</a:t>
            </a:r>
          </a:p>
          <a:p>
            <a:pPr marL="0" lvl="0" indent="0" algn="l" rtl="0">
              <a:spcBef>
                <a:spcPts val="0"/>
              </a:spcBef>
              <a:spcAft>
                <a:spcPts val="0"/>
              </a:spcAft>
              <a:buClr>
                <a:schemeClr val="dk1"/>
              </a:buClr>
              <a:buSzPts val="1200"/>
              <a:buFont typeface="Arial"/>
              <a:buNone/>
            </a:pPr>
            <a:r>
              <a:rPr lang="en-US" dirty="0"/>
              <a:t>Water resources (beaches, lakes, ponds, riverways, etc.) (+9%)</a:t>
            </a:r>
          </a:p>
          <a:p>
            <a:pPr marL="0" lvl="0" indent="0" algn="l" rtl="0">
              <a:spcBef>
                <a:spcPts val="0"/>
              </a:spcBef>
              <a:spcAft>
                <a:spcPts val="0"/>
              </a:spcAft>
              <a:buClr>
                <a:schemeClr val="dk1"/>
              </a:buClr>
              <a:buSzPts val="1200"/>
              <a:buFont typeface="Arial"/>
              <a:buNone/>
            </a:pPr>
            <a:r>
              <a:rPr lang="en-US" dirty="0"/>
              <a:t>Recreational opportunities (+10%)</a:t>
            </a:r>
          </a:p>
          <a:p>
            <a:pPr marL="0" lvl="0" indent="0" algn="l" rtl="0">
              <a:spcBef>
                <a:spcPts val="0"/>
              </a:spcBef>
              <a:spcAft>
                <a:spcPts val="0"/>
              </a:spcAft>
              <a:buClr>
                <a:schemeClr val="dk1"/>
              </a:buClr>
              <a:buSzPts val="1200"/>
              <a:buFont typeface="Arial"/>
              <a:buNone/>
            </a:pPr>
            <a:r>
              <a:rPr lang="en-US" dirty="0"/>
              <a:t>Public library services (+17%)</a:t>
            </a:r>
          </a:p>
          <a:p>
            <a:pPr marL="0" lvl="0" indent="0" algn="l" rtl="0">
              <a:spcBef>
                <a:spcPts val="0"/>
              </a:spcBef>
              <a:spcAft>
                <a:spcPts val="0"/>
              </a:spcAft>
              <a:buClr>
                <a:schemeClr val="dk1"/>
              </a:buClr>
              <a:buSzPts val="1200"/>
              <a:buFont typeface="Arial"/>
              <a:buNone/>
            </a:pPr>
            <a:r>
              <a:rPr lang="en-US" dirty="0">
                <a:latin typeface="Arial"/>
                <a:cs typeface="Arial"/>
                <a:sym typeface="Arial"/>
              </a:rPr>
              <a:t>Expected impact economy will have on their income (18%)</a:t>
            </a:r>
          </a:p>
          <a:p>
            <a:pPr marL="0" lvl="0" indent="0" algn="l" rtl="0">
              <a:spcBef>
                <a:spcPts val="0"/>
              </a:spcBef>
              <a:spcAft>
                <a:spcPts val="0"/>
              </a:spcAft>
              <a:buClr>
                <a:schemeClr val="dk1"/>
              </a:buClr>
              <a:buSzPts val="1200"/>
              <a:buFont typeface="Arial"/>
              <a:buNone/>
            </a:pPr>
            <a:endParaRPr lang="en-US" dirty="0">
              <a:latin typeface="Arial"/>
              <a:cs typeface="Arial"/>
              <a:sym typeface="Arial"/>
            </a:endParaRPr>
          </a:p>
          <a:p>
            <a:pPr marL="0" lvl="0" indent="0" algn="l" rtl="0">
              <a:spcBef>
                <a:spcPts val="0"/>
              </a:spcBef>
              <a:spcAft>
                <a:spcPts val="0"/>
              </a:spcAft>
              <a:buClr>
                <a:schemeClr val="dk1"/>
              </a:buClr>
              <a:buSzPts val="1200"/>
              <a:buFont typeface="Arial"/>
              <a:buNone/>
            </a:pPr>
            <a:r>
              <a:rPr lang="en-US" b="1" u="sng" dirty="0">
                <a:latin typeface="Arial"/>
                <a:cs typeface="Arial"/>
                <a:sym typeface="Arial"/>
              </a:rPr>
              <a:t>Lower (top 4 with greatest change):</a:t>
            </a:r>
          </a:p>
          <a:p>
            <a:pPr marL="0" lvl="0" indent="0" algn="l" rtl="0">
              <a:spcBef>
                <a:spcPts val="0"/>
              </a:spcBef>
              <a:spcAft>
                <a:spcPts val="0"/>
              </a:spcAft>
              <a:buClr>
                <a:schemeClr val="dk1"/>
              </a:buClr>
              <a:buSzPts val="1200"/>
              <a:buFont typeface="Arial"/>
              <a:buNone/>
            </a:pPr>
            <a:r>
              <a:rPr lang="en-US" dirty="0"/>
              <a:t>Overall economic health of Anna (-28%)</a:t>
            </a:r>
          </a:p>
          <a:p>
            <a:pPr marL="0" lvl="0" indent="0" algn="l" rtl="0">
              <a:spcBef>
                <a:spcPts val="0"/>
              </a:spcBef>
              <a:spcAft>
                <a:spcPts val="0"/>
              </a:spcAft>
              <a:buClr>
                <a:schemeClr val="dk1"/>
              </a:buClr>
              <a:buSzPts val="1200"/>
              <a:buFont typeface="Arial"/>
              <a:buNone/>
            </a:pPr>
            <a:r>
              <a:rPr lang="en-US" dirty="0"/>
              <a:t>The overall quality of life in Anna (-24%)</a:t>
            </a:r>
          </a:p>
          <a:p>
            <a:pPr marL="0" lvl="0" indent="0" algn="l" rtl="0">
              <a:spcBef>
                <a:spcPts val="0"/>
              </a:spcBef>
              <a:spcAft>
                <a:spcPts val="0"/>
              </a:spcAft>
              <a:buClr>
                <a:schemeClr val="dk1"/>
              </a:buClr>
              <a:buSzPts val="1200"/>
              <a:buFont typeface="Arial"/>
              <a:buNone/>
            </a:pPr>
            <a:r>
              <a:rPr lang="en-US" dirty="0"/>
              <a:t>Ease of travel by car in Anna (-23%)</a:t>
            </a:r>
          </a:p>
          <a:p>
            <a:pPr marL="0" lvl="0" indent="0" algn="l" rtl="0">
              <a:spcBef>
                <a:spcPts val="0"/>
              </a:spcBef>
              <a:spcAft>
                <a:spcPts val="0"/>
              </a:spcAft>
              <a:buClr>
                <a:schemeClr val="dk1"/>
              </a:buClr>
              <a:buSzPts val="1200"/>
              <a:buFont typeface="Arial"/>
              <a:buNone/>
            </a:pPr>
            <a:r>
              <a:rPr lang="en-US" dirty="0"/>
              <a:t>Anna as a place to live (-22%)</a:t>
            </a:r>
          </a:p>
          <a:p>
            <a:pPr marL="0" lvl="0" indent="0" algn="l" rtl="0">
              <a:spcBef>
                <a:spcPts val="0"/>
              </a:spcBef>
              <a:spcAft>
                <a:spcPts val="0"/>
              </a:spcAft>
              <a:buClr>
                <a:schemeClr val="dk1"/>
              </a:buClr>
              <a:buSzPts val="1200"/>
              <a:buFont typeface="Arial"/>
              <a:buNone/>
            </a:pPr>
            <a:endParaRPr lang="en-US" dirty="0"/>
          </a:p>
        </p:txBody>
      </p:sp>
      <p:sp>
        <p:nvSpPr>
          <p:cNvPr id="225" name="Google Shape;22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67347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Moving now into the highlights of our findings, I do want to point a few items that stood out to us as survey researchers.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is </a:t>
            </a:r>
            <a:r>
              <a:rPr lang="en-US" i="1" dirty="0"/>
              <a:t>a lot </a:t>
            </a:r>
            <a:r>
              <a:rPr lang="en-US" dirty="0"/>
              <a:t>of additional data in the full report that we won’t cover today, but today’s presentation will focus on a few areas that we found to be most noteworthy within Anna’s survey results.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A6E239FE-AD2B-BD94-0600-0655580414E5}"/>
            </a:ext>
          </a:extLst>
        </p:cNvPr>
        <p:cNvGrpSpPr/>
        <p:nvPr/>
      </p:nvGrpSpPr>
      <p:grpSpPr>
        <a:xfrm>
          <a:off x="0" y="0"/>
          <a:ext cx="0" cy="0"/>
          <a:chOff x="0" y="0"/>
          <a:chExt cx="0" cy="0"/>
        </a:xfrm>
      </p:grpSpPr>
      <p:sp>
        <p:nvSpPr>
          <p:cNvPr id="262" name="Google Shape;262;p15:notes">
            <a:extLst>
              <a:ext uri="{FF2B5EF4-FFF2-40B4-BE49-F238E27FC236}">
                <a16:creationId xmlns:a16="http://schemas.microsoft.com/office/drawing/2014/main" id="{15114452-7B1C-520E-2EE2-3BEAE72475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a:extLst>
              <a:ext uri="{FF2B5EF4-FFF2-40B4-BE49-F238E27FC236}">
                <a16:creationId xmlns:a16="http://schemas.microsoft.com/office/drawing/2014/main" id="{4F0340A7-6FDE-BFE2-C2FC-6E1EBBE142E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99658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 About 9 in 10 residents feel safe in their neighborhoods and in downtown/commercial areas during the day, but on par with the national average.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b="1" dirty="0"/>
            </a:br>
            <a:r>
              <a:rPr lang="en-US" b="1" dirty="0"/>
              <a:t>• Fire services highest-rated city service with 9 in 10 respondents giving high marks.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 Ambulance/EMS and Police services were also rated positively from roughly 8 in 10 community members, though showing a decline from the previous survey, but still consistent with other comparison communities. </a:t>
            </a:r>
          </a:p>
          <a:p>
            <a:pPr marL="0" lvl="0" indent="0" algn="l" rtl="0">
              <a:spcBef>
                <a:spcPts val="0"/>
              </a:spcBef>
              <a:spcAft>
                <a:spcPts val="0"/>
              </a:spcAft>
              <a:buNone/>
            </a:pPr>
            <a:endParaRPr dirty="0"/>
          </a:p>
        </p:txBody>
      </p:sp>
      <p:sp>
        <p:nvSpPr>
          <p:cNvPr id="273" name="Google Shape;27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A85DE03-A0B7-3060-95FF-89638E2687CB}"/>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8BAB3CE7-7B2D-0BF7-3475-2483D3FEC7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8DFB8528-E13B-6801-6120-73D5FD84BC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About 3 in 4 residents rated recycling positively, making it one of the strongest environmental services and consistent with national averages.</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Water resources improved from about 1 in 4 residents in 2022 to 1 in 3 in 2025, showing a notable upward trend, though still below the national benchmarks.</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Around 5 in 10 residents gave positive marks for preservation of natural areas and open space, both aligned with other communities.</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Overall, about half of residents rated the natural environment positively, a decline compared to the prior survey and lower than the benchmark.</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Yard waste pick-up (59% excellent or good) remained consistent with trends and the national average.</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p:txBody>
      </p:sp>
      <p:sp>
        <p:nvSpPr>
          <p:cNvPr id="314" name="Google Shape;314;p17:notes">
            <a:extLst>
              <a:ext uri="{FF2B5EF4-FFF2-40B4-BE49-F238E27FC236}">
                <a16:creationId xmlns:a16="http://schemas.microsoft.com/office/drawing/2014/main" id="{20C68BFC-7D89-7A6A-686E-56109FEF6C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43910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EA8B08CA-9765-30F9-09D8-3EEDA410ACF5}"/>
            </a:ext>
          </a:extLst>
        </p:cNvPr>
        <p:cNvGrpSpPr/>
        <p:nvPr/>
      </p:nvGrpSpPr>
      <p:grpSpPr>
        <a:xfrm>
          <a:off x="0" y="0"/>
          <a:ext cx="0" cy="0"/>
          <a:chOff x="0" y="0"/>
          <a:chExt cx="0" cy="0"/>
        </a:xfrm>
      </p:grpSpPr>
      <p:sp>
        <p:nvSpPr>
          <p:cNvPr id="422" name="Google Shape;422;p24:notes">
            <a:extLst>
              <a:ext uri="{FF2B5EF4-FFF2-40B4-BE49-F238E27FC236}">
                <a16:creationId xmlns:a16="http://schemas.microsoft.com/office/drawing/2014/main" id="{0D2C7205-FDFC-27AE-7A0C-86E1EAB071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4:notes">
            <a:extLst>
              <a:ext uri="{FF2B5EF4-FFF2-40B4-BE49-F238E27FC236}">
                <a16:creationId xmlns:a16="http://schemas.microsoft.com/office/drawing/2014/main" id="{D92C0CFF-EE6A-DDA3-B121-B8083CA3DE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973307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FFDA7C-1B73-4248-7F7E-11E23532451B}"/>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8D4E9F46-346C-7931-67C9-DE74A8ABF4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2BDB9DA7-FFA1-F45F-85B6-3822762E8B2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About 5 in 10 residents rated opportunities to volunteer and opportunities to participate in community matters positively, stable compared to previous years and on par with national averages.</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Roughly 6 in 10 said Anna makes residents feel welcome and positively rated the City attracting people from diverse backgrounds, though these marks declined since 2022.</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Valuing/respecting residents from diverse backgrounds (63% excellent or good) was the highest rated item in this facet.</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Taken together, these ratings show that inclusivity and engagement are generally consistent with national norms, but with some softening over time.</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p:txBody>
      </p:sp>
      <p:sp>
        <p:nvSpPr>
          <p:cNvPr id="314" name="Google Shape;314;p17:notes">
            <a:extLst>
              <a:ext uri="{FF2B5EF4-FFF2-40B4-BE49-F238E27FC236}">
                <a16:creationId xmlns:a16="http://schemas.microsoft.com/office/drawing/2014/main" id="{02D65E44-68FC-562A-2202-66F8DCAF36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89838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838200" y="404813"/>
            <a:ext cx="4981575" cy="2801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307731" y="3344069"/>
            <a:ext cx="6242538" cy="51863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latin typeface="Arial"/>
                <a:ea typeface="Arial"/>
                <a:cs typeface="Arial"/>
                <a:sym typeface="Arial"/>
              </a:rPr>
              <a:t>Before we dive into your results, I’d like to share a little bit About Polco:</a:t>
            </a:r>
          </a:p>
          <a:p>
            <a:pPr marL="171450" lvl="0" indent="-171450" algn="l" rtl="0">
              <a:spcBef>
                <a:spcPts val="0"/>
              </a:spcBef>
              <a:spcAft>
                <a:spcPts val="0"/>
              </a:spcAft>
              <a:buClr>
                <a:srgbClr val="000000"/>
              </a:buClr>
              <a:buSzPts val="1100"/>
              <a:buFont typeface="Arial"/>
              <a:buChar char="•"/>
            </a:pPr>
            <a:r>
              <a:rPr lang="en-US" sz="1100" dirty="0">
                <a:solidFill>
                  <a:srgbClr val="000000"/>
                </a:solidFill>
                <a:latin typeface="Arial"/>
                <a:ea typeface="Arial"/>
                <a:cs typeface="Arial"/>
                <a:sym typeface="Arial"/>
              </a:rPr>
              <a:t>Polco is an online community engagement platform providing local governments with resident and employee feedback. Now, hundreds of organizations nationwide use Polco for strategic planning, budgeting, and empowering resident voices.</a:t>
            </a: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rgbClr val="000000"/>
              </a:buClr>
              <a:buSzPts val="1100"/>
              <a:buFont typeface="Arial"/>
              <a:buChar char="•"/>
            </a:pPr>
            <a:r>
              <a:rPr lang="en-US" sz="1200" dirty="0">
                <a:solidFill>
                  <a:schemeClr val="dk1"/>
                </a:solidFill>
                <a:latin typeface="Calibri"/>
                <a:ea typeface="Calibri"/>
                <a:cs typeface="Calibri"/>
                <a:sym typeface="Calibri"/>
              </a:rPr>
              <a:t>Polco merged with National Research Center in 2019.</a:t>
            </a:r>
            <a:endParaRPr lang="en-US" sz="1100" dirty="0">
              <a:solidFill>
                <a:srgbClr val="000000"/>
              </a:solidFill>
              <a:latin typeface="Arial"/>
              <a:ea typeface="Arial"/>
              <a:cs typeface="Arial"/>
              <a:sym typeface="Arial"/>
            </a:endParaRPr>
          </a:p>
          <a:p>
            <a:pPr marL="0" lvl="0" indent="0" algn="l" rtl="0">
              <a:spcBef>
                <a:spcPts val="0"/>
              </a:spcBef>
              <a:spcAft>
                <a:spcPts val="0"/>
              </a:spcAft>
              <a:buNone/>
            </a:pPr>
            <a:r>
              <a:rPr lang="en-US" sz="1100" b="1" dirty="0">
                <a:latin typeface="Arial"/>
                <a:ea typeface="Arial"/>
                <a:cs typeface="Arial"/>
                <a:sym typeface="Arial"/>
              </a:rPr>
              <a:t>About NRC:</a:t>
            </a:r>
            <a:endParaRPr lang="en-US" sz="1100"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000000"/>
                </a:solidFill>
                <a:latin typeface="Arial"/>
                <a:ea typeface="Arial"/>
                <a:cs typeface="Arial"/>
                <a:sym typeface="Arial"/>
              </a:rPr>
              <a:t>NRC is best known for our national benchmarking surveys, such as The National Community Survey (The NCS), the National Employee Survey, and the Community Assessment Survey for Older Adults, among others. Since 1994, we've worked with hundreds of jurisdictions nationwide.</a:t>
            </a:r>
          </a:p>
          <a:p>
            <a:pPr marL="171450" lvl="0" indent="-171450" algn="l" rtl="0">
              <a:spcBef>
                <a:spcPts val="0"/>
              </a:spcBef>
              <a:spcAft>
                <a:spcPts val="0"/>
              </a:spcAft>
              <a:buClr>
                <a:srgbClr val="000000"/>
              </a:buClr>
              <a:buSzPts val="1100"/>
              <a:buFont typeface="Arial" panose="020B0604020202020204" pitchFamily="34" charset="0"/>
              <a:buChar char="•"/>
            </a:pPr>
            <a:r>
              <a:rPr lang="en-US" sz="1100" dirty="0">
                <a:solidFill>
                  <a:srgbClr val="000000"/>
                </a:solidFill>
                <a:latin typeface="Arial"/>
                <a:ea typeface="Arial"/>
                <a:cs typeface="Arial"/>
                <a:sym typeface="Arial"/>
              </a:rPr>
              <a:t>Our benchmark database is the largest of its kind in the United States.</a:t>
            </a:r>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r>
              <a:rPr lang="en-US" sz="1100" b="1" dirty="0" err="1">
                <a:solidFill>
                  <a:srgbClr val="000000"/>
                </a:solidFill>
                <a:latin typeface="Arial"/>
                <a:ea typeface="Arial"/>
                <a:cs typeface="Arial"/>
                <a:sym typeface="Arial"/>
              </a:rPr>
              <a:t>Polco</a:t>
            </a:r>
            <a:r>
              <a:rPr lang="en-US" sz="1100" b="1" dirty="0">
                <a:solidFill>
                  <a:srgbClr val="000000"/>
                </a:solidFill>
                <a:latin typeface="Arial"/>
                <a:ea typeface="Arial"/>
                <a:cs typeface="Arial"/>
                <a:sym typeface="Arial"/>
              </a:rPr>
              <a:t> also partners closely with:</a:t>
            </a:r>
            <a:r>
              <a:rPr lang="en-US" sz="1100" dirty="0">
                <a:solidFill>
                  <a:srgbClr val="000000"/>
                </a:solidFill>
                <a:latin typeface="Arial"/>
                <a:ea typeface="Arial"/>
                <a:cs typeface="Arial"/>
                <a:sym typeface="Arial"/>
              </a:rPr>
              <a:t> </a:t>
            </a:r>
          </a:p>
          <a:p>
            <a:pPr marL="640594" lvl="1" indent="-174707" algn="l" rtl="0">
              <a:spcBef>
                <a:spcPts val="0"/>
              </a:spcBef>
              <a:spcAft>
                <a:spcPts val="0"/>
              </a:spcAft>
              <a:buFont typeface="Arial" panose="020B0604020202020204" pitchFamily="34" charset="0"/>
              <a:buChar char="•"/>
            </a:pPr>
            <a:r>
              <a:rPr lang="en-US" sz="1100" dirty="0">
                <a:latin typeface="Arial"/>
                <a:ea typeface="Arial"/>
                <a:cs typeface="Arial"/>
                <a:sym typeface="Arial"/>
              </a:rPr>
              <a:t>International City/County Managers Association (ICMA)</a:t>
            </a:r>
            <a:endParaRPr lang="en-US" dirty="0"/>
          </a:p>
          <a:p>
            <a:pPr marL="640594" lvl="1" indent="-174707" algn="l" rtl="0">
              <a:spcBef>
                <a:spcPts val="0"/>
              </a:spcBef>
              <a:spcAft>
                <a:spcPts val="0"/>
              </a:spcAft>
              <a:buFont typeface="Arial" panose="020B0604020202020204" pitchFamily="34" charset="0"/>
              <a:buChar char="•"/>
            </a:pPr>
            <a:r>
              <a:rPr lang="en-US" sz="1100" dirty="0">
                <a:latin typeface="Arial"/>
                <a:ea typeface="Arial"/>
                <a:cs typeface="Arial"/>
                <a:sym typeface="Arial"/>
              </a:rPr>
              <a:t>The National League of Cities (NLC)</a:t>
            </a:r>
          </a:p>
          <a:p>
            <a:pPr marL="183394" lvl="0" indent="-174707" algn="l" rtl="0">
              <a:spcBef>
                <a:spcPts val="0"/>
              </a:spcBef>
              <a:spcAft>
                <a:spcPts val="0"/>
              </a:spcAft>
              <a:buFont typeface="Arial" panose="020B0604020202020204" pitchFamily="34" charset="0"/>
              <a:buChar char="•"/>
            </a:pPr>
            <a:r>
              <a:rPr lang="en-US" sz="1100" dirty="0">
                <a:latin typeface="Arial"/>
                <a:ea typeface="Arial"/>
                <a:cs typeface="Arial"/>
                <a:sym typeface="Arial"/>
              </a:rPr>
              <a:t>As well as many other local government leaders, like:</a:t>
            </a:r>
          </a:p>
          <a:p>
            <a:pPr marL="640594" lvl="1" indent="-174707" algn="l" rtl="0">
              <a:spcBef>
                <a:spcPts val="0"/>
              </a:spcBef>
              <a:spcAft>
                <a:spcPts val="0"/>
              </a:spcAft>
              <a:buFont typeface="Arial" panose="020B0604020202020204" pitchFamily="34" charset="0"/>
              <a:buChar char="•"/>
            </a:pPr>
            <a:r>
              <a:rPr lang="en-US" sz="1400" dirty="0">
                <a:latin typeface="Arial"/>
                <a:ea typeface="Arial"/>
                <a:cs typeface="Arial"/>
                <a:sym typeface="Arial"/>
              </a:rPr>
              <a:t>Alliance for Innovation (AFI)</a:t>
            </a:r>
          </a:p>
          <a:p>
            <a:pPr marL="640594" lvl="1" indent="-174707" algn="l" rtl="0">
              <a:spcBef>
                <a:spcPts val="0"/>
              </a:spcBef>
              <a:spcAft>
                <a:spcPts val="0"/>
              </a:spcAft>
              <a:buFont typeface="Arial" panose="020B0604020202020204" pitchFamily="34" charset="0"/>
              <a:buChar char="•"/>
            </a:pPr>
            <a:r>
              <a:rPr lang="en-US" sz="1400" dirty="0">
                <a:latin typeface="Arial"/>
                <a:ea typeface="Arial"/>
                <a:cs typeface="Arial"/>
                <a:sym typeface="Arial"/>
              </a:rPr>
              <a:t>Engaged Local Government Leaders (ELGL)</a:t>
            </a:r>
            <a:endParaRPr lang="en-US" sz="1400" dirty="0"/>
          </a:p>
          <a:p>
            <a:pPr marL="640594" lvl="1" indent="-174707" algn="l" rtl="0">
              <a:spcBef>
                <a:spcPts val="0"/>
              </a:spcBef>
              <a:spcAft>
                <a:spcPts val="0"/>
              </a:spcAft>
              <a:buFont typeface="Arial" panose="020B0604020202020204" pitchFamily="34" charset="0"/>
              <a:buChar char="•"/>
            </a:pPr>
            <a:r>
              <a:rPr lang="en-US" sz="1400" dirty="0">
                <a:latin typeface="Arial"/>
                <a:ea typeface="Arial"/>
                <a:cs typeface="Arial"/>
                <a:sym typeface="Arial"/>
              </a:rPr>
              <a:t>And many academic partners, including the American Association for Public Opinion Research, the University of Wisconsin-Madison, the Hoover Institute at Stanford University, and the Harvard Kennedy School of Government.</a:t>
            </a:r>
            <a:endParaRPr lang="en-US" sz="1400" dirty="0"/>
          </a:p>
          <a:p>
            <a:pPr marL="0" lvl="0" indent="0" algn="l" rtl="0">
              <a:spcBef>
                <a:spcPts val="0"/>
              </a:spcBef>
              <a:spcAft>
                <a:spcPts val="0"/>
              </a:spcAft>
              <a:buClr>
                <a:schemeClr val="dk1"/>
              </a:buClr>
              <a:buSzPts val="1400"/>
              <a:buFont typeface="Calibri"/>
              <a:buNone/>
            </a:pPr>
            <a:endParaRPr lang="en-US"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b="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037094FD-0C32-03E8-67AC-CBCD89994879}"/>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822FE2B6-21B4-9A8B-FB2E-ADF9ED24B4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FFB21FC3-895D-3165-5C8B-2502249BAD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About 6 in 10 residents rated overall quality of life positively, a sharp decline from nearly 8 in 10 in 2022 and lower than the benchmark.</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Roughly 6 in 10 residents plan to remain in Anna for the next five years and would recommend living in the community, though both ratings slipped since 2022.</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Fewer than 5 in 10 rated the City’s overall image or reputation positively, the lowest score in this area.</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p:txBody>
      </p:sp>
      <p:sp>
        <p:nvSpPr>
          <p:cNvPr id="314" name="Google Shape;314;p17:notes">
            <a:extLst>
              <a:ext uri="{FF2B5EF4-FFF2-40B4-BE49-F238E27FC236}">
                <a16:creationId xmlns:a16="http://schemas.microsoft.com/office/drawing/2014/main" id="{AF9A5F5A-BE75-53C1-97E9-968595C025E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6746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1BE39D77-BD0C-439D-1D83-00A11FF2B993}"/>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D36D4728-BF7D-0212-8E8F-ED94145DAB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05AF34ED-A080-A4F7-BD70-C59B10CBCDE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About 5 in 10 residents rated Anna’s overall economic health positively, a sharp decline from nearly 8 in 10 in 2022, but still on par with the national average.</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Roughly 5 in 10 residents rated economic development positively, down from 6 in 10 in 2022.</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Shopping and employment opportunities remain low, with fewer than 2 in 10 residents giving positive ratings, both falling below other comparison communities. </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Perceptions of the overall quality (49% excellent or good) and variety (35%) of business and services establishments and the vibrancy of the downtown/commercial area (24%) remained relatively stable from the previous survey though all fell below the national average.</a:t>
            </a:r>
          </a:p>
        </p:txBody>
      </p:sp>
      <p:sp>
        <p:nvSpPr>
          <p:cNvPr id="314" name="Google Shape;314;p17:notes">
            <a:extLst>
              <a:ext uri="{FF2B5EF4-FFF2-40B4-BE49-F238E27FC236}">
                <a16:creationId xmlns:a16="http://schemas.microsoft.com/office/drawing/2014/main" id="{1B80E93B-E9AD-06BD-CE2B-62500E7B35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05344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ED31FF38-85E5-AC42-5830-C42C293F6791}"/>
            </a:ext>
          </a:extLst>
        </p:cNvPr>
        <p:cNvGrpSpPr/>
        <p:nvPr/>
      </p:nvGrpSpPr>
      <p:grpSpPr>
        <a:xfrm>
          <a:off x="0" y="0"/>
          <a:ext cx="0" cy="0"/>
          <a:chOff x="0" y="0"/>
          <a:chExt cx="0" cy="0"/>
        </a:xfrm>
      </p:grpSpPr>
      <p:sp>
        <p:nvSpPr>
          <p:cNvPr id="372" name="Google Shape;372;p19:notes">
            <a:extLst>
              <a:ext uri="{FF2B5EF4-FFF2-40B4-BE49-F238E27FC236}">
                <a16:creationId xmlns:a16="http://schemas.microsoft.com/office/drawing/2014/main" id="{8A181D18-7FA7-102B-D750-B1B7827AB1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9:notes">
            <a:extLst>
              <a:ext uri="{FF2B5EF4-FFF2-40B4-BE49-F238E27FC236}">
                <a16:creationId xmlns:a16="http://schemas.microsoft.com/office/drawing/2014/main" id="{03340B0D-8402-4A72-1D4F-82DB07F168F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80842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3FE8EFD6-9B4E-48AF-61F0-360C84500B09}"/>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FFF6334F-BA31-EB60-E4C6-082772C96E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CAD34A3F-240F-65E9-2E8D-CEECE6891CE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p:txBody>
      </p:sp>
      <p:sp>
        <p:nvSpPr>
          <p:cNvPr id="314" name="Google Shape;314;p17:notes">
            <a:extLst>
              <a:ext uri="{FF2B5EF4-FFF2-40B4-BE49-F238E27FC236}">
                <a16:creationId xmlns:a16="http://schemas.microsoft.com/office/drawing/2014/main" id="{2945C37F-750E-A59A-CD9F-0CC022C31A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917285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A43664AE-4BC5-2CFD-30EC-39655FA923A6}"/>
            </a:ext>
          </a:extLst>
        </p:cNvPr>
        <p:cNvGrpSpPr/>
        <p:nvPr/>
      </p:nvGrpSpPr>
      <p:grpSpPr>
        <a:xfrm>
          <a:off x="0" y="0"/>
          <a:ext cx="0" cy="0"/>
          <a:chOff x="0" y="0"/>
          <a:chExt cx="0" cy="0"/>
        </a:xfrm>
      </p:grpSpPr>
      <p:sp>
        <p:nvSpPr>
          <p:cNvPr id="312" name="Google Shape;312;p17:notes">
            <a:extLst>
              <a:ext uri="{FF2B5EF4-FFF2-40B4-BE49-F238E27FC236}">
                <a16:creationId xmlns:a16="http://schemas.microsoft.com/office/drawing/2014/main" id="{BC56C01C-7583-DF80-8EA6-EE938690A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a:extLst>
              <a:ext uri="{FF2B5EF4-FFF2-40B4-BE49-F238E27FC236}">
                <a16:creationId xmlns:a16="http://schemas.microsoft.com/office/drawing/2014/main" id="{2BE72187-1C90-394E-45E5-BAEB276FAC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Only about 2 in 10 residents rated traffic flow on major streets positively, a significant decline since 2022 and well below the national benchmark.</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 Ease of travel by car dropped from about 7 in 10 residents in 2022 to fewer than 5 in 10 in 2025, a notable downward trend.</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•Though ease of travel by bicycle and by public transportation remained stable from the previous survey, both fell much lower than other comparison communities.</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•Similarly, ease of walking (33% excellent or good) also saw a downward trend and fell below the national average. </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b="1" dirty="0">
              <a:latin typeface="Arial"/>
              <a:ea typeface="Arial"/>
              <a:cs typeface="Arial"/>
              <a:sym typeface="Arial"/>
            </a:endParaRPr>
          </a:p>
        </p:txBody>
      </p:sp>
      <p:sp>
        <p:nvSpPr>
          <p:cNvPr id="314" name="Google Shape;314;p17:notes">
            <a:extLst>
              <a:ext uri="{FF2B5EF4-FFF2-40B4-BE49-F238E27FC236}">
                <a16:creationId xmlns:a16="http://schemas.microsoft.com/office/drawing/2014/main" id="{05DB2B09-4EF5-9FFE-2999-76A768A4B31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045414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buFont typeface="Arial" panose="020B0604020202020204" pitchFamily="34" charset="0"/>
              <a:buNone/>
            </a:pPr>
            <a:r>
              <a:rPr lang="en-US" b="1" dirty="0">
                <a:latin typeface="Arial"/>
                <a:ea typeface="Arial"/>
                <a:cs typeface="Arial"/>
                <a:sym typeface="Arial"/>
              </a:rPr>
              <a:t>• About half of community members gave positive ratings to street cleaning and sidewalk maintenance, both experiencing a downward trend from the previous survey.</a:t>
            </a:r>
          </a:p>
          <a:p>
            <a:pPr marL="228600" indent="0">
              <a:buFont typeface="Arial" panose="020B0604020202020204" pitchFamily="34" charset="0"/>
              <a:buNone/>
            </a:pPr>
            <a:endParaRPr lang="en-US" b="1" dirty="0">
              <a:latin typeface="Arial"/>
              <a:ea typeface="Arial"/>
              <a:cs typeface="Arial"/>
              <a:sym typeface="Arial"/>
            </a:endParaRPr>
          </a:p>
          <a:p>
            <a:pPr marL="228600" indent="0">
              <a:buFont typeface="Arial" panose="020B0604020202020204" pitchFamily="34" charset="0"/>
              <a:buNone/>
            </a:pPr>
            <a:r>
              <a:rPr lang="en-US" b="1" dirty="0">
                <a:latin typeface="Arial"/>
                <a:ea typeface="Arial"/>
                <a:cs typeface="Arial"/>
                <a:sym typeface="Arial"/>
              </a:rPr>
              <a:t>•Traffic enforcement received positive marks from about 5 in 10 participants, on par with the national average.</a:t>
            </a:r>
          </a:p>
          <a:p>
            <a:pPr marL="228600" indent="0">
              <a:buFont typeface="Arial" panose="020B0604020202020204" pitchFamily="34" charset="0"/>
              <a:buNone/>
            </a:pPr>
            <a:endParaRPr lang="en-US" b="1" dirty="0">
              <a:latin typeface="Arial"/>
              <a:ea typeface="Arial"/>
              <a:cs typeface="Arial"/>
              <a:sym typeface="Arial"/>
            </a:endParaRPr>
          </a:p>
          <a:p>
            <a:pPr marL="228600" indent="0">
              <a:buFont typeface="Arial" panose="020B0604020202020204" pitchFamily="34" charset="0"/>
              <a:buNone/>
            </a:pPr>
            <a:r>
              <a:rPr lang="en-US" b="1" dirty="0">
                <a:latin typeface="Arial"/>
                <a:ea typeface="Arial"/>
                <a:cs typeface="Arial"/>
                <a:sym typeface="Arial"/>
              </a:rPr>
              <a:t>• Street repair was the lowest rated item in this area, also seeing a statistically significant decline. </a:t>
            </a:r>
            <a:endParaRPr b="1" dirty="0">
              <a:latin typeface="Arial"/>
              <a:ea typeface="Arial"/>
              <a:cs typeface="Arial"/>
              <a:sym typeface="Arial"/>
            </a:endParaRPr>
          </a:p>
        </p:txBody>
      </p:sp>
      <p:sp>
        <p:nvSpPr>
          <p:cNvPr id="468" name="Google Shape;468;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CFEE1BFF-061E-6AA7-B7B3-80C51FE715FF}"/>
            </a:ext>
          </a:extLst>
        </p:cNvPr>
        <p:cNvGrpSpPr/>
        <p:nvPr/>
      </p:nvGrpSpPr>
      <p:grpSpPr>
        <a:xfrm>
          <a:off x="0" y="0"/>
          <a:ext cx="0" cy="0"/>
          <a:chOff x="0" y="0"/>
          <a:chExt cx="0" cy="0"/>
        </a:xfrm>
      </p:grpSpPr>
      <p:sp>
        <p:nvSpPr>
          <p:cNvPr id="402" name="Google Shape;402;p22:notes">
            <a:extLst>
              <a:ext uri="{FF2B5EF4-FFF2-40B4-BE49-F238E27FC236}">
                <a16:creationId xmlns:a16="http://schemas.microsoft.com/office/drawing/2014/main" id="{0104F232-1FAA-2151-9FBB-5C48E90E57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2:notes">
            <a:extLst>
              <a:ext uri="{FF2B5EF4-FFF2-40B4-BE49-F238E27FC236}">
                <a16:creationId xmlns:a16="http://schemas.microsoft.com/office/drawing/2014/main" id="{04C62094-CA9E-AC4F-8BFB-85CAD5776D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b="1" dirty="0"/>
          </a:p>
        </p:txBody>
      </p:sp>
    </p:spTree>
    <p:extLst>
      <p:ext uri="{BB962C8B-B14F-4D97-AF65-F5344CB8AC3E}">
        <p14:creationId xmlns:p14="http://schemas.microsoft.com/office/powerpoint/2010/main" val="373912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Before we dive into the results, I want to emphasize that there are a variety of ways these results can be used.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Arial"/>
                <a:ea typeface="Arial"/>
                <a:cs typeface="Arial"/>
                <a:sym typeface="Arial"/>
              </a:rPr>
              <a:t>Most commonly, the jurisdictions we work with use their survey data to monitor trends in resident opinion over time and to inform budgeting processes and strategic plans. Our results also allow you to benchmark your community’s specific characteristics and services against communities in our benchmark database.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Arial"/>
                <a:ea typeface="Arial"/>
                <a:cs typeface="Arial"/>
                <a:sym typeface="Arial"/>
              </a:rPr>
              <a:t>Our hope is that as these findings are presented, it will spur ideas for where you might want to dig deeper. </a:t>
            </a:r>
          </a:p>
        </p:txBody>
      </p:sp>
    </p:spTree>
    <p:extLst>
      <p:ext uri="{BB962C8B-B14F-4D97-AF65-F5344CB8AC3E}">
        <p14:creationId xmlns:p14="http://schemas.microsoft.com/office/powerpoint/2010/main" val="816488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Nearly all residents indicated they use a personal vehicle (99%), followed by riding with a friend or family member (27%) to travel to places in town.</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2 in 10 participants also indicated they walked.</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•3% of residents indicated they had difficulty findings transportation for these needs.</a:t>
            </a:r>
          </a:p>
        </p:txBody>
      </p:sp>
      <p:sp>
        <p:nvSpPr>
          <p:cNvPr id="460" name="Google Shape;46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6 in 10 residents indicated it’s very easy for members of their household to access basic services in town using their current means of transportation. </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3 in 10 community member indicated it’s somewhat easy.</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1 in 10 participants indicated it was somewhat difficult with only 1% indicating it was very difficult.</a:t>
            </a:r>
          </a:p>
        </p:txBody>
      </p:sp>
      <p:sp>
        <p:nvSpPr>
          <p:cNvPr id="451" name="Google Shape;45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DD7C3910-5F29-444C-7F03-228C2026CB43}"/>
            </a:ext>
          </a:extLst>
        </p:cNvPr>
        <p:cNvGrpSpPr/>
        <p:nvPr/>
      </p:nvGrpSpPr>
      <p:grpSpPr>
        <a:xfrm>
          <a:off x="0" y="0"/>
          <a:ext cx="0" cy="0"/>
          <a:chOff x="0" y="0"/>
          <a:chExt cx="0" cy="0"/>
        </a:xfrm>
      </p:grpSpPr>
      <p:sp>
        <p:nvSpPr>
          <p:cNvPr id="449" name="Google Shape;449;p27:notes">
            <a:extLst>
              <a:ext uri="{FF2B5EF4-FFF2-40B4-BE49-F238E27FC236}">
                <a16:creationId xmlns:a16="http://schemas.microsoft.com/office/drawing/2014/main" id="{B49BF8ED-A516-D676-0783-6A5CC91455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7:notes">
            <a:extLst>
              <a:ext uri="{FF2B5EF4-FFF2-40B4-BE49-F238E27FC236}">
                <a16:creationId xmlns:a16="http://schemas.microsoft.com/office/drawing/2014/main" id="{15E81F37-B1CF-092B-0685-004DA33FC1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3 in 10 residents indicated they strongly support the City exploring new programs to improve transportation access, even if it required reallocating funds or seeking outside funding.</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About 4 in 10 community members indicated they were somewhat in support.</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 Fewer than 1 in 10 participants somewhat opposed, while about 2 in 10 strongly opposed.</a:t>
            </a: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100" b="1" dirty="0">
                <a:latin typeface="Arial"/>
                <a:ea typeface="Arial"/>
                <a:cs typeface="Arial"/>
                <a:sym typeface="Arial"/>
              </a:rPr>
              <a:t>•Less than 1 in 10 respondents felt unsure.</a:t>
            </a:r>
          </a:p>
        </p:txBody>
      </p:sp>
      <p:sp>
        <p:nvSpPr>
          <p:cNvPr id="451" name="Google Shape;451;p27:notes">
            <a:extLst>
              <a:ext uri="{FF2B5EF4-FFF2-40B4-BE49-F238E27FC236}">
                <a16:creationId xmlns:a16="http://schemas.microsoft.com/office/drawing/2014/main" id="{FA2A5D24-AC48-F95A-DCF8-42BEBB1214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668011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p:txBody>
      </p:sp>
      <p:sp>
        <p:nvSpPr>
          <p:cNvPr id="469" name="Google Shape;4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a:extLst>
            <a:ext uri="{FF2B5EF4-FFF2-40B4-BE49-F238E27FC236}">
              <a16:creationId xmlns:a16="http://schemas.microsoft.com/office/drawing/2014/main" id="{7756301B-B1A7-E544-72C3-943B8B4BA613}"/>
            </a:ext>
          </a:extLst>
        </p:cNvPr>
        <p:cNvGrpSpPr/>
        <p:nvPr/>
      </p:nvGrpSpPr>
      <p:grpSpPr>
        <a:xfrm>
          <a:off x="0" y="0"/>
          <a:ext cx="0" cy="0"/>
          <a:chOff x="0" y="0"/>
          <a:chExt cx="0" cy="0"/>
        </a:xfrm>
      </p:grpSpPr>
      <p:sp>
        <p:nvSpPr>
          <p:cNvPr id="467" name="Google Shape;467;p29:notes">
            <a:extLst>
              <a:ext uri="{FF2B5EF4-FFF2-40B4-BE49-F238E27FC236}">
                <a16:creationId xmlns:a16="http://schemas.microsoft.com/office/drawing/2014/main" id="{8557A2DB-D0E1-BE72-0CF5-A998FC2FEE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9:notes">
            <a:extLst>
              <a:ext uri="{FF2B5EF4-FFF2-40B4-BE49-F238E27FC236}">
                <a16:creationId xmlns:a16="http://schemas.microsoft.com/office/drawing/2014/main" id="{A975B80D-1AA5-8674-7CB6-39849E1A09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1400"/>
              <a:buFont typeface="Arial"/>
              <a:buNone/>
              <a:tabLst/>
              <a:defRPr/>
            </a:pPr>
            <a:endParaRPr lang="en-US" sz="1100" b="1" dirty="0">
              <a:latin typeface="Arial"/>
              <a:ea typeface="Arial"/>
              <a:cs typeface="Arial"/>
              <a:sym typeface="Arial"/>
            </a:endParaRPr>
          </a:p>
        </p:txBody>
      </p:sp>
      <p:sp>
        <p:nvSpPr>
          <p:cNvPr id="469" name="Google Shape;469;p29:notes">
            <a:extLst>
              <a:ext uri="{FF2B5EF4-FFF2-40B4-BE49-F238E27FC236}">
                <a16:creationId xmlns:a16="http://schemas.microsoft.com/office/drawing/2014/main" id="{C5B70B17-79CF-3003-B18C-67366D8D5E5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4087959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you wish to dig deeper to find out more about the opinions and perceptions of residents, you can continue to engage with your community on Polco.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Anna currently </a:t>
            </a:r>
            <a:r>
              <a:rPr lang="en-US" b="0" dirty="0"/>
              <a:t>has 1,152 residents </a:t>
            </a:r>
            <a:r>
              <a:rPr lang="en-US" dirty="0"/>
              <a:t>who have subscribed to your </a:t>
            </a:r>
            <a:r>
              <a:rPr lang="en-US" dirty="0" err="1"/>
              <a:t>Polco</a:t>
            </a:r>
            <a:r>
              <a:rPr lang="en-US" dirty="0"/>
              <a:t> profile – you have an opportunity to create a consistent dialogue with these community members!</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err="1">
                <a:solidFill>
                  <a:srgbClr val="303330"/>
                </a:solidFill>
                <a:effectLst/>
                <a:latin typeface="General Grotesque" panose="020B0503030000000004" pitchFamily="34" charset="0"/>
              </a:rPr>
              <a:t>Polco’s</a:t>
            </a:r>
            <a:r>
              <a:rPr lang="en-US" b="0" i="0" dirty="0">
                <a:solidFill>
                  <a:srgbClr val="303330"/>
                </a:solidFill>
                <a:effectLst/>
                <a:latin typeface="General Grotesque" panose="020B0503030000000004" pitchFamily="34" charset="0"/>
              </a:rPr>
              <a:t> Engage module is included as a part of your current subscription. Engage includes various resident feedback tools, including customizable polls, surveys, and live events.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Questions within these tools can include maps, images, videos or links to better inform respondents.</a:t>
            </a:r>
            <a:endParaRPr lang="en-US" b="0" i="0" dirty="0">
              <a:solidFill>
                <a:srgbClr val="303330"/>
              </a:solidFill>
              <a:effectLst/>
              <a:latin typeface="General Grotesque" panose="020B0503030000000004" pitchFamily="34" charset="0"/>
            </a:endParaRPr>
          </a:p>
          <a:p>
            <a:pPr marL="0" lvl="0" indent="0" algn="l" rtl="0">
              <a:spcBef>
                <a:spcPts val="0"/>
              </a:spcBef>
              <a:spcAft>
                <a:spcPts val="0"/>
              </a:spcAft>
              <a:buNone/>
            </a:pPr>
            <a:endParaRPr lang="en-US" b="0" i="0" dirty="0">
              <a:solidFill>
                <a:srgbClr val="303330"/>
              </a:solidFill>
              <a:effectLst/>
              <a:latin typeface="General Grotesque" panose="020B0503030000000004" pitchFamily="34" charset="0"/>
            </a:endParaRPr>
          </a:p>
          <a:p>
            <a:pPr marL="0" lvl="0" indent="0" algn="l" rtl="0">
              <a:spcBef>
                <a:spcPts val="0"/>
              </a:spcBef>
              <a:spcAft>
                <a:spcPts val="0"/>
              </a:spcAft>
              <a:buNone/>
            </a:pPr>
            <a:r>
              <a:rPr lang="en-US" b="0" i="0" dirty="0">
                <a:solidFill>
                  <a:srgbClr val="303330"/>
                </a:solidFill>
                <a:effectLst/>
                <a:latin typeface="General Grotesque" panose="020B0503030000000004" pitchFamily="34" charset="0"/>
              </a:rPr>
              <a:t>The </a:t>
            </a:r>
            <a:r>
              <a:rPr lang="en-US" b="0" i="0" dirty="0" err="1">
                <a:solidFill>
                  <a:srgbClr val="303330"/>
                </a:solidFill>
                <a:effectLst/>
                <a:latin typeface="General Grotesque" panose="020B0503030000000004" pitchFamily="34" charset="0"/>
              </a:rPr>
              <a:t>Polco</a:t>
            </a:r>
            <a:r>
              <a:rPr lang="en-US" b="0" i="0" dirty="0">
                <a:solidFill>
                  <a:srgbClr val="303330"/>
                </a:solidFill>
                <a:effectLst/>
                <a:latin typeface="General Grotesque" panose="020B0503030000000004" pitchFamily="34" charset="0"/>
              </a:rPr>
              <a:t> library is also included as part of the Engage module and contains curated surveys and polls created by survey scientists at Polco. </a:t>
            </a:r>
          </a:p>
          <a:p>
            <a:pPr marL="171450" lvl="0" indent="-171450" algn="l" rtl="0">
              <a:spcBef>
                <a:spcPts val="0"/>
              </a:spcBef>
              <a:spcAft>
                <a:spcPts val="0"/>
              </a:spcAft>
              <a:buFont typeface="Arial" panose="020B0604020202020204" pitchFamily="34" charset="0"/>
              <a:buChar char="•"/>
            </a:pPr>
            <a:r>
              <a:rPr lang="en-US" b="0" i="0" dirty="0">
                <a:solidFill>
                  <a:srgbClr val="303330"/>
                </a:solidFill>
                <a:effectLst/>
                <a:latin typeface="General Grotesque" panose="020B0503030000000004" pitchFamily="34" charset="0"/>
              </a:rPr>
              <a:t>You can use these as they are, look around for inspiration, or make a copy of a survey and customize it to fit your needs. </a:t>
            </a:r>
          </a:p>
          <a:p>
            <a:pPr marL="171450" lvl="0" indent="-171450" algn="l" rtl="0">
              <a:spcBef>
                <a:spcPts val="0"/>
              </a:spcBef>
              <a:spcAft>
                <a:spcPts val="0"/>
              </a:spcAft>
              <a:buFont typeface="Arial" panose="020B0604020202020204" pitchFamily="34" charset="0"/>
              <a:buChar char="•"/>
            </a:pPr>
            <a:r>
              <a:rPr lang="en-US" b="0" i="0" dirty="0">
                <a:solidFill>
                  <a:srgbClr val="303330"/>
                </a:solidFill>
                <a:effectLst/>
                <a:latin typeface="General Grotesque" panose="020B0503030000000004" pitchFamily="34" charset="0"/>
              </a:rPr>
              <a:t>Alternatively, if you have a survey or poll in mind, you can create one from scratch and reach out to your subscribers for feedback.</a:t>
            </a:r>
          </a:p>
          <a:p>
            <a:pPr marL="0" lvl="0" indent="0" algn="l" rtl="0">
              <a:spcBef>
                <a:spcPts val="0"/>
              </a:spcBef>
              <a:spcAft>
                <a:spcPts val="0"/>
              </a:spcAft>
              <a:buFont typeface="Arial" panose="020B0604020202020204" pitchFamily="34" charset="0"/>
              <a:buNone/>
            </a:pPr>
            <a:endParaRPr lang="en-US" b="0" i="0" dirty="0">
              <a:solidFill>
                <a:srgbClr val="303330"/>
              </a:solidFill>
              <a:effectLst/>
              <a:latin typeface="General Grotesque" panose="020B0503030000000004" pitchFamily="34" charset="0"/>
            </a:endParaRPr>
          </a:p>
          <a:p>
            <a:pPr marL="0" lvl="0" indent="0" algn="l" rtl="0">
              <a:spcBef>
                <a:spcPts val="0"/>
              </a:spcBef>
              <a:spcAft>
                <a:spcPts val="0"/>
              </a:spcAft>
              <a:buFont typeface="Arial" panose="020B0604020202020204" pitchFamily="34" charset="0"/>
              <a:buNone/>
            </a:pPr>
            <a:r>
              <a:rPr lang="en-US" b="0" i="0" dirty="0">
                <a:solidFill>
                  <a:srgbClr val="303330"/>
                </a:solidFill>
                <a:effectLst/>
                <a:latin typeface="General Grotesque" panose="020B0503030000000004" pitchFamily="34" charset="0"/>
              </a:rPr>
              <a:t>You do not have to do this all on your own: the Engage module provides you with access to a dedicated Customer Success Manager and Survey Researcher who are here to help you along the way!</a:t>
            </a:r>
          </a:p>
          <a:p>
            <a:pPr marL="457200" lvl="1" indent="0" algn="l" rtl="0">
              <a:spcBef>
                <a:spcPts val="0"/>
              </a:spcBef>
              <a:spcAft>
                <a:spcPts val="0"/>
              </a:spcAft>
              <a:buFont typeface="Arial" panose="020B0604020202020204" pitchFamily="34" charset="0"/>
              <a:buNone/>
            </a:pPr>
            <a:endParaRPr lang="en-US" b="0" i="0" dirty="0">
              <a:solidFill>
                <a:srgbClr val="303330"/>
              </a:solidFill>
              <a:effectLst/>
              <a:latin typeface="General Grotesque" panose="020B0503030000000004" pitchFamily="34" charset="0"/>
            </a:endParaRPr>
          </a:p>
          <a:p>
            <a:pPr marL="0" lvl="0" indent="0" algn="l" rtl="0">
              <a:spcBef>
                <a:spcPts val="0"/>
              </a:spcBef>
              <a:spcAft>
                <a:spcPts val="0"/>
              </a:spcAft>
              <a:buNone/>
            </a:pPr>
            <a:endParaRPr lang="en-US" dirty="0"/>
          </a:p>
        </p:txBody>
      </p:sp>
      <p:sp>
        <p:nvSpPr>
          <p:cNvPr id="512" name="Google Shape;51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61863E04-499A-0640-8107-CA17EF0A7A98}"/>
            </a:ext>
          </a:extLst>
        </p:cNvPr>
        <p:cNvGrpSpPr/>
        <p:nvPr/>
      </p:nvGrpSpPr>
      <p:grpSpPr>
        <a:xfrm>
          <a:off x="0" y="0"/>
          <a:ext cx="0" cy="0"/>
          <a:chOff x="0" y="0"/>
          <a:chExt cx="0" cy="0"/>
        </a:xfrm>
      </p:grpSpPr>
      <p:sp>
        <p:nvSpPr>
          <p:cNvPr id="510" name="Google Shape;510;p33:notes">
            <a:extLst>
              <a:ext uri="{FF2B5EF4-FFF2-40B4-BE49-F238E27FC236}">
                <a16:creationId xmlns:a16="http://schemas.microsoft.com/office/drawing/2014/main" id="{2EF4FD1C-C50A-7C1F-1A3E-49EA22B3C4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3:notes">
            <a:extLst>
              <a:ext uri="{FF2B5EF4-FFF2-40B4-BE49-F238E27FC236}">
                <a16:creationId xmlns:a16="http://schemas.microsoft.com/office/drawing/2014/main" id="{DE1955BD-DA83-BFF3-FD7F-2A5AF5B55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*Data from Anna, TX</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Polco’s</a:t>
            </a:r>
            <a:r>
              <a:rPr lang="en-US" dirty="0"/>
              <a:t> Track module is also included in your current subscription.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03330"/>
                </a:solidFill>
                <a:effectLst/>
                <a:latin typeface="General Grotesque" panose="020B0503030000000004" pitchFamily="34" charset="0"/>
              </a:rPr>
              <a:t>The Track Overview Dashboard, shown on the left, provides a big-picture look at your community data.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It includes </a:t>
            </a:r>
            <a:r>
              <a:rPr lang="en-US" sz="1200" b="0" i="0" u="none" strike="noStrike" dirty="0">
                <a:solidFill>
                  <a:srgbClr val="000000"/>
                </a:solidFill>
                <a:effectLst/>
                <a:latin typeface="Roboto" panose="02000000000000000000" pitchFamily="2" charset="0"/>
              </a:rPr>
              <a:t>key metrics, measures of performance over time, and compares Anna to peer communities within your state and within specific populations parameters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dirty="0">
                <a:solidFill>
                  <a:srgbClr val="000000"/>
                </a:solidFill>
                <a:effectLst/>
                <a:latin typeface="Roboto" panose="02000000000000000000" pitchFamily="2" charset="0"/>
              </a:rPr>
              <a:t>The dashboard is backed by academic, public, and private data in partnership with ICMA, NLC, Stanford University, Arizona State University, and the University of Wisconsin-Madison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u="none" strike="noStrike" dirty="0">
                <a:solidFill>
                  <a:srgbClr val="000000"/>
                </a:solidFill>
                <a:effectLst/>
                <a:latin typeface="Roboto" panose="02000000000000000000" pitchFamily="2" charset="0"/>
              </a:rPr>
              <a:t>In addition to the Overview Dashboard, individual dashboards for each of the 10 facets of livability are available for purchase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dirty="0">
                <a:solidFill>
                  <a:srgbClr val="000000"/>
                </a:solidFill>
                <a:effectLst/>
                <a:latin typeface="Roboto" panose="02000000000000000000" pitchFamily="2" charset="0"/>
              </a:rPr>
              <a:t>These Domain Dashboards provide a deep dive into a single facet and include dozens of publicly available datapoints that are tracked over time, benchmarked against other communities, and automatically updated for you</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latin typeface="Roboto" panose="02000000000000000000" pitchFamily="2" charset="0"/>
              </a:rPr>
              <a:t>We track broad indicators like unemployment and crime rates, as well as very specific items like the percentage of children eligible for free or reduced lunch or the percentage of resident who live within a half mile of a public park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latin typeface="Roboto" panose="02000000000000000000" pitchFamily="2" charset="0"/>
              </a:rPr>
              <a:t>These Track offerings help communities best utilize a performance management system without the hassle of manual tracking or guesswork.</a:t>
            </a:r>
          </a:p>
        </p:txBody>
      </p:sp>
      <p:sp>
        <p:nvSpPr>
          <p:cNvPr id="512" name="Google Shape;512;p33:notes">
            <a:extLst>
              <a:ext uri="{FF2B5EF4-FFF2-40B4-BE49-F238E27FC236}">
                <a16:creationId xmlns:a16="http://schemas.microsoft.com/office/drawing/2014/main" id="{246BDB73-E01D-F5C6-03B2-D5335E9646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123873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CE3E83DC-B692-81E0-76D2-7D8FFDE67DDE}"/>
            </a:ext>
          </a:extLst>
        </p:cNvPr>
        <p:cNvGrpSpPr/>
        <p:nvPr/>
      </p:nvGrpSpPr>
      <p:grpSpPr>
        <a:xfrm>
          <a:off x="0" y="0"/>
          <a:ext cx="0" cy="0"/>
          <a:chOff x="0" y="0"/>
          <a:chExt cx="0" cy="0"/>
        </a:xfrm>
      </p:grpSpPr>
      <p:sp>
        <p:nvSpPr>
          <p:cNvPr id="510" name="Google Shape;510;p33:notes">
            <a:extLst>
              <a:ext uri="{FF2B5EF4-FFF2-40B4-BE49-F238E27FC236}">
                <a16:creationId xmlns:a16="http://schemas.microsoft.com/office/drawing/2014/main" id="{6121D9B2-BC0D-8709-B17C-13DAE33FB7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3:notes">
            <a:extLst>
              <a:ext uri="{FF2B5EF4-FFF2-40B4-BE49-F238E27FC236}">
                <a16:creationId xmlns:a16="http://schemas.microsoft.com/office/drawing/2014/main" id="{E771057D-E91A-113D-461E-07D2D34FD3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err="1">
                <a:solidFill>
                  <a:srgbClr val="303330"/>
                </a:solidFill>
                <a:effectLst/>
                <a:latin typeface="General Grotesque" panose="020B0503030000000004" pitchFamily="34" charset="0"/>
              </a:rPr>
              <a:t>Polco’s</a:t>
            </a:r>
            <a:r>
              <a:rPr lang="en-US" b="0" i="0" dirty="0">
                <a:solidFill>
                  <a:srgbClr val="303330"/>
                </a:solidFill>
                <a:effectLst/>
                <a:latin typeface="General Grotesque" panose="020B0503030000000004" pitchFamily="34" charset="0"/>
              </a:rPr>
              <a:t> final module, Assess, includes benchmark surveys, like The NCS, which were developed by in-house data scientists and have been conducted in hundreds of jurisdictions nationwide over the past 25 years.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Each assessment targets a different subsection of your community, allowing you to focus efforts as needed.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Implementing different benchmark surveys can provide additional context for your data and give you a deeper understanding of your community's overall performance.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Benchmark assessments provide the most value when conducted regularly (at whatever cadence is right for you!) to refresh your results and see historical trends over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303330"/>
              </a:solidFill>
              <a:effectLst/>
              <a:latin typeface="General Grotesque" panose="020B0503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03330"/>
                </a:solidFill>
                <a:effectLst/>
                <a:latin typeface="General Grotesque" panose="020B0503030000000004" pitchFamily="34" charset="0"/>
              </a:rPr>
              <a:t>In 2023, </a:t>
            </a:r>
            <a:r>
              <a:rPr lang="en-US" b="0" i="0" dirty="0" err="1">
                <a:solidFill>
                  <a:srgbClr val="303330"/>
                </a:solidFill>
                <a:effectLst/>
                <a:latin typeface="General Grotesque" panose="020B0503030000000004" pitchFamily="34" charset="0"/>
              </a:rPr>
              <a:t>Polco</a:t>
            </a:r>
            <a:r>
              <a:rPr lang="en-US" b="0" i="0" dirty="0">
                <a:solidFill>
                  <a:srgbClr val="303330"/>
                </a:solidFill>
                <a:effectLst/>
                <a:latin typeface="General Grotesque" panose="020B0503030000000004" pitchFamily="34" charset="0"/>
              </a:rPr>
              <a:t> added Balancing Act and its suite of engagement tools to our Assess module, including Simulations, Taxpayer Receipt, and Prioritize.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Simulations allow residents to interact with a model of the City budget or housing plan and collects their input.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The taxpayer receipt lets users see an estimate of where the tax dollars went over the last fiscal year.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303330"/>
                </a:solidFill>
                <a:effectLst/>
                <a:latin typeface="General Grotesque" panose="020B0503030000000004" pitchFamily="34" charset="0"/>
              </a:rPr>
              <a:t>Prioritize is an engagement tool which allows residents to share their priorities on specific City projects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b="0" i="0" dirty="0">
              <a:solidFill>
                <a:srgbClr val="303330"/>
              </a:solidFill>
              <a:effectLst/>
              <a:latin typeface="General Grotesque" panose="020B0503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0" dirty="0">
                <a:solidFill>
                  <a:srgbClr val="303330"/>
                </a:solidFill>
                <a:effectLst/>
                <a:latin typeface="General Grotesque" panose="020B0503030000000004" pitchFamily="34" charset="0"/>
              </a:rPr>
              <a:t>If interested, each of these Assess offerings can be added to your subscription.</a:t>
            </a:r>
            <a:endParaRPr dirty="0"/>
          </a:p>
        </p:txBody>
      </p:sp>
      <p:sp>
        <p:nvSpPr>
          <p:cNvPr id="512" name="Google Shape;512;p33:notes">
            <a:extLst>
              <a:ext uri="{FF2B5EF4-FFF2-40B4-BE49-F238E27FC236}">
                <a16:creationId xmlns:a16="http://schemas.microsoft.com/office/drawing/2014/main" id="{10B1CFC3-8201-83AF-A5FF-AD3F6260CAC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62343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1019175" y="1143000"/>
            <a:ext cx="4819650" cy="2711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The National Community Survey, or The NCS, is a standardized five-page comprehensive survey that allows municipalities to assess resident opinion about their community and local government.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Arial"/>
                <a:ea typeface="Arial"/>
                <a:cs typeface="Arial"/>
                <a:sym typeface="Arial"/>
              </a:rPr>
              <a:t>The NCS focuses on the “livability” of Anna by categorizing survey questions into </a:t>
            </a:r>
            <a:r>
              <a:rPr lang="en-US" b="0" i="0" u="none" strike="noStrike" cap="none" dirty="0">
                <a:latin typeface="Arial"/>
                <a:ea typeface="Arial"/>
                <a:cs typeface="Arial"/>
                <a:sym typeface="Arial"/>
              </a:rPr>
              <a:t>10 main “facets” of community livability as shown here.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Arial"/>
                <a:ea typeface="Arial"/>
                <a:cs typeface="Arial"/>
                <a:sym typeface="Arial"/>
              </a:rPr>
              <a:t>These facets have been identified through extensive survey research as those that are most impactful to residents’ quality of life.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Arial"/>
                <a:ea typeface="Arial"/>
                <a:cs typeface="Arial"/>
                <a:sym typeface="Arial"/>
              </a:rPr>
              <a:t>The NCS includes items within each of these ten facets, to provide a full picture of how residents feel about their community.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Arial"/>
                <a:ea typeface="Arial"/>
                <a:cs typeface="Arial"/>
                <a:sym typeface="Arial"/>
              </a:rPr>
              <a:t>Finally, these facets also tend to align with municipal departments, making it easy for City staff to quickly find the information that is most important to them in the final report of results.</a:t>
            </a:r>
            <a:endParaRPr lang="en-US"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a:spLocks noGrp="1" noRot="1" noChangeAspect="1"/>
          </p:cNvSpPr>
          <p:nvPr>
            <p:ph type="sldImg" idx="2"/>
          </p:nvPr>
        </p:nvSpPr>
        <p:spPr>
          <a:xfrm>
            <a:off x="1038225" y="190500"/>
            <a:ext cx="4448175" cy="250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177" name="Google Shape;177;p5:notes"/>
          <p:cNvSpPr txBox="1">
            <a:spLocks noGrp="1"/>
          </p:cNvSpPr>
          <p:nvPr>
            <p:ph type="body" idx="1"/>
          </p:nvPr>
        </p:nvSpPr>
        <p:spPr>
          <a:xfrm>
            <a:off x="257174" y="2828925"/>
            <a:ext cx="6143625" cy="605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panose="020B0604020202020204" pitchFamily="34" charset="0"/>
              <a:buNone/>
            </a:pPr>
            <a:r>
              <a:rPr lang="en-US" sz="1100" b="0" i="0" u="none" strike="noStrike" dirty="0">
                <a:latin typeface="Arial"/>
                <a:ea typeface="Arial"/>
                <a:cs typeface="Arial"/>
                <a:sym typeface="Arial"/>
              </a:rPr>
              <a:t>All households within Anna were eligible to participate in the survey. A list of all households within the zip codes serving Anna was purchased based on updated listings from the United States Postal Service. Using GIS boundary files provided by the City, addresses located outside of Anna boundaries were removed from the list of potential households to survey. From that list, 3,000 addresses were randomly selected to receive the survey.</a:t>
            </a:r>
            <a:endParaRPr dirty="0"/>
          </a:p>
          <a:p>
            <a:pPr marL="0" lvl="0" indent="0" algn="l" rtl="0">
              <a:spcBef>
                <a:spcPts val="0"/>
              </a:spcBef>
              <a:spcAft>
                <a:spcPts val="0"/>
              </a:spcAft>
              <a:buClr>
                <a:schemeClr val="dk1"/>
              </a:buClr>
              <a:buSzPts val="1100"/>
              <a:buFont typeface="Arial" panose="020B0604020202020204" pitchFamily="34" charset="0"/>
              <a:buNone/>
            </a:pPr>
            <a:endParaRPr sz="1100" b="0" i="0" u="none" strike="noStrike" dirty="0">
              <a:latin typeface="Arial"/>
              <a:ea typeface="Arial"/>
              <a:cs typeface="Arial"/>
              <a:sym typeface="Arial"/>
            </a:endParaRPr>
          </a:p>
          <a:p>
            <a:pPr marL="0" lvl="0" indent="0" algn="l" rtl="0">
              <a:spcBef>
                <a:spcPts val="0"/>
              </a:spcBef>
              <a:spcAft>
                <a:spcPts val="0"/>
              </a:spcAft>
              <a:buClr>
                <a:srgbClr val="FF0000"/>
              </a:buClr>
              <a:buSzPts val="1100"/>
              <a:buFont typeface="Arial" panose="020B0604020202020204" pitchFamily="34" charset="0"/>
              <a:buNone/>
            </a:pPr>
            <a:r>
              <a:rPr lang="en-US" sz="1100" dirty="0">
                <a:latin typeface="Arial"/>
                <a:ea typeface="Arial"/>
                <a:cs typeface="Arial"/>
                <a:sym typeface="Arial"/>
              </a:rPr>
              <a:t>The 3,000 randomly selected households received mailings beginning on , and the survey remained open for 7 weeks. </a:t>
            </a:r>
            <a:r>
              <a:rPr lang="en-US" sz="1100" b="0" i="0" u="none" strike="noStrike" dirty="0">
                <a:latin typeface="Arial"/>
                <a:ea typeface="Arial"/>
                <a:cs typeface="Arial"/>
                <a:sym typeface="Arial"/>
              </a:rPr>
              <a:t>The first mailing was a postcard inviting the household to participate in the survey. The next mailing contained a cover letter with instructions, the five-page survey questionnaire, and a postage-paid return envelope. Both the postcard and cover letter included a web link to give residents the opportunity to respond to the survey online. </a:t>
            </a:r>
          </a:p>
          <a:p>
            <a:pPr marL="0" lvl="0" indent="0" algn="l" rtl="0">
              <a:spcBef>
                <a:spcPts val="0"/>
              </a:spcBef>
              <a:spcAft>
                <a:spcPts val="0"/>
              </a:spcAft>
              <a:buClr>
                <a:schemeClr val="dk1"/>
              </a:buClr>
              <a:buSzPts val="1100"/>
              <a:buFont typeface="Arial" panose="020B0604020202020204" pitchFamily="34" charset="0"/>
              <a:buNone/>
            </a:pPr>
            <a:endParaRPr sz="1100" b="0" i="0" u="none" strike="noStrike" dirty="0">
              <a:latin typeface="Arial"/>
              <a:ea typeface="Arial"/>
              <a:cs typeface="Arial"/>
              <a:sym typeface="Arial"/>
            </a:endParaRPr>
          </a:p>
          <a:p>
            <a:pPr marL="0" lvl="0" indent="0" algn="l" rtl="0">
              <a:spcBef>
                <a:spcPts val="0"/>
              </a:spcBef>
              <a:spcAft>
                <a:spcPts val="0"/>
              </a:spcAft>
              <a:buClr>
                <a:schemeClr val="dk1"/>
              </a:buClr>
              <a:buSzPts val="1100"/>
              <a:buFont typeface="Arial" panose="020B0604020202020204" pitchFamily="34" charset="0"/>
              <a:buNone/>
            </a:pPr>
            <a:r>
              <a:rPr lang="en-US" sz="1100" b="0" i="0" u="none" strike="noStrike" dirty="0">
                <a:latin typeface="Arial"/>
                <a:ea typeface="Arial"/>
                <a:cs typeface="Arial"/>
                <a:sym typeface="Arial"/>
              </a:rPr>
              <a:t>A total of 261 completed surveys were received from these efforts, providing a response rate of 9% and a margin of error of plus or minus 6 percentage points. We then compared the demographic profile of survey respondents to that of adults in Anna using the most recent Census and American Community Survey data and “weighted” the survey results. Weighting is a survey research best practice and helps </a:t>
            </a:r>
            <a:r>
              <a:rPr lang="en-US" sz="1100" dirty="0">
                <a:latin typeface="Arial"/>
                <a:ea typeface="Arial"/>
                <a:cs typeface="Arial"/>
                <a:sym typeface="Arial"/>
              </a:rPr>
              <a:t>to improve the representativeness of your survey results.</a:t>
            </a:r>
            <a:endParaRPr sz="1100" b="0" i="0" u="none" strike="noStrike" dirty="0">
              <a:latin typeface="Arial"/>
              <a:ea typeface="Arial"/>
              <a:cs typeface="Arial"/>
              <a:sym typeface="Arial"/>
            </a:endParaRPr>
          </a:p>
          <a:p>
            <a:pPr marL="0" lvl="0" indent="0" algn="l" rtl="0">
              <a:spcBef>
                <a:spcPts val="0"/>
              </a:spcBef>
              <a:spcAft>
                <a:spcPts val="0"/>
              </a:spcAft>
              <a:buClr>
                <a:schemeClr val="dk1"/>
              </a:buClr>
              <a:buSzPts val="1100"/>
              <a:buFont typeface="Arial" panose="020B0604020202020204" pitchFamily="34" charset="0"/>
              <a:buNone/>
            </a:pPr>
            <a:endParaRPr sz="1100" b="0" i="0" u="none" strike="noStrike" dirty="0">
              <a:latin typeface="Arial"/>
              <a:ea typeface="Arial"/>
              <a:cs typeface="Arial"/>
              <a:sym typeface="Arial"/>
            </a:endParaRPr>
          </a:p>
          <a:p>
            <a:pPr marL="0" lvl="0" indent="0" algn="l" rtl="0">
              <a:spcBef>
                <a:spcPts val="0"/>
              </a:spcBef>
              <a:spcAft>
                <a:spcPts val="0"/>
              </a:spcAft>
              <a:buClr>
                <a:schemeClr val="dk1"/>
              </a:buClr>
              <a:buSzPts val="1100"/>
              <a:buFont typeface="Arial" panose="020B0604020202020204" pitchFamily="34" charset="0"/>
              <a:buNone/>
            </a:pPr>
            <a:r>
              <a:rPr lang="en-US" sz="1100" dirty="0">
                <a:latin typeface="Arial"/>
                <a:ea typeface="Arial"/>
                <a:cs typeface="Arial"/>
                <a:sym typeface="Arial"/>
              </a:rPr>
              <a:t>In addition to the randomly selected “probability sample” of households, a link to an online, community-wide “open participation” survey was publicized by Anna. The open participation survey was open to all City residents and became available on July 21, 2025. The survey remained open for 3 weeks and 588 responses were received. </a:t>
            </a:r>
            <a:endParaRPr dirty="0"/>
          </a:p>
          <a:p>
            <a:pPr marL="0" lvl="0" indent="0" algn="l" rtl="0">
              <a:spcBef>
                <a:spcPts val="0"/>
              </a:spcBef>
              <a:spcAft>
                <a:spcPts val="0"/>
              </a:spcAft>
              <a:buClr>
                <a:schemeClr val="dk1"/>
              </a:buClr>
              <a:buSzPts val="1100"/>
              <a:buFont typeface="Arial" panose="020B0604020202020204" pitchFamily="34" charset="0"/>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panose="020B0604020202020204" pitchFamily="34" charset="0"/>
              <a:buNone/>
            </a:pPr>
            <a:r>
              <a:rPr lang="en-US" sz="1100" dirty="0">
                <a:latin typeface="Arial"/>
                <a:ea typeface="Arial"/>
                <a:cs typeface="Arial"/>
                <a:sym typeface="Arial"/>
              </a:rPr>
              <a:t>This presentation and the report are based on the 261 responses from the random sample, mail-based survey; the responses to the open-participation survey are provided separately in the full report.</a:t>
            </a:r>
            <a:endParaRPr dirty="0"/>
          </a:p>
        </p:txBody>
      </p:sp>
    </p:spTree>
    <p:extLst>
      <p:ext uri="{BB962C8B-B14F-4D97-AF65-F5344CB8AC3E}">
        <p14:creationId xmlns:p14="http://schemas.microsoft.com/office/powerpoint/2010/main" val="125770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One of the advantages to a local government of participating in our community surveys is the opportunity to compare ratings given by your residents to those from communities across the nation. </a:t>
            </a:r>
          </a:p>
          <a:p>
            <a:pPr marL="311150" lvl="0" indent="-171450" algn="l" rtl="0">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NRC was the first organization to conceive of the idea to create benchmarks of public opinion.  </a:t>
            </a:r>
          </a:p>
          <a:p>
            <a:pPr marL="311150" lvl="0" indent="-171450" algn="l" rtl="0">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This allows jurisdictions to compare ratings of services to ratings of similar services from other communities.  </a:t>
            </a:r>
          </a:p>
          <a:p>
            <a:pPr marL="768350" lvl="1" indent="-171450" algn="l" rtl="0">
              <a:spcBef>
                <a:spcPts val="0"/>
              </a:spcBef>
              <a:spcAft>
                <a:spcPts val="0"/>
              </a:spcAft>
              <a:buClr>
                <a:schemeClr val="dk1"/>
              </a:buClr>
              <a:buSzPts val="1200"/>
              <a:buFont typeface="Arial" panose="020B0604020202020204" pitchFamily="34" charset="0"/>
              <a:buChar char="•"/>
            </a:pPr>
            <a:r>
              <a:rPr lang="en-US" dirty="0">
                <a:latin typeface="Arial"/>
                <a:ea typeface="Arial"/>
                <a:cs typeface="Arial"/>
                <a:sym typeface="Arial"/>
              </a:rPr>
              <a:t>There are currently about 500 communities in our database. </a:t>
            </a:r>
            <a:endParaRPr lang="en-US" sz="1200" dirty="0">
              <a:solidFill>
                <a:schemeClr val="dk1"/>
              </a:solidFill>
              <a:latin typeface="Arial"/>
              <a:ea typeface="Arial"/>
              <a:cs typeface="Arial"/>
              <a:sym typeface="Arial"/>
            </a:endParaRPr>
          </a:p>
          <a:p>
            <a:pPr marL="596900" lvl="1" indent="0" algn="l" rtl="0">
              <a:spcBef>
                <a:spcPts val="0"/>
              </a:spcBef>
              <a:spcAft>
                <a:spcPts val="0"/>
              </a:spcAft>
              <a:buClr>
                <a:schemeClr val="dk1"/>
              </a:buClr>
              <a:buSzPts val="1200"/>
              <a:buFont typeface="Arial" panose="020B0604020202020204" pitchFamily="34" charse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b="1" i="0" dirty="0">
              <a:solidFill>
                <a:srgbClr val="FF0000"/>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1001713" y="542925"/>
            <a:ext cx="4852987" cy="2730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685800" y="3819525"/>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dirty="0">
                <a:latin typeface="Arial"/>
                <a:ea typeface="Arial"/>
                <a:cs typeface="Arial"/>
                <a:sym typeface="Arial"/>
              </a:rPr>
              <a:t>In the survey, we have two questions that ask directly about those 10 facets of community livability. </a:t>
            </a:r>
          </a:p>
          <a:p>
            <a:pPr marL="0" marR="0" lvl="0" indent="0" algn="l" rtl="0">
              <a:lnSpc>
                <a:spcPct val="100000"/>
              </a:lnSpc>
              <a:spcBef>
                <a:spcPts val="0"/>
              </a:spcBef>
              <a:spcAft>
                <a:spcPts val="0"/>
              </a:spcAft>
              <a:buClr>
                <a:srgbClr val="000000"/>
              </a:buClr>
              <a:buSzPts val="1400"/>
              <a:buFont typeface="Arial"/>
              <a:buNone/>
            </a:pPr>
            <a:endParaRPr lang="en-US"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0" dirty="0">
                <a:latin typeface="Arial"/>
                <a:ea typeface="Arial"/>
                <a:cs typeface="Arial"/>
                <a:sym typeface="Arial"/>
              </a:rPr>
              <a:t>This first asks residents to rate the quality of each, and you can see the resulting comparison to the national benchmark in the shading on the chart.</a:t>
            </a:r>
            <a:endParaRPr b="0"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b="1" dirty="0"/>
          </a:p>
        </p:txBody>
      </p:sp>
    </p:spTree>
    <p:extLst>
      <p:ext uri="{BB962C8B-B14F-4D97-AF65-F5344CB8AC3E}">
        <p14:creationId xmlns:p14="http://schemas.microsoft.com/office/powerpoint/2010/main" val="293742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1001713" y="542925"/>
            <a:ext cx="4852987" cy="2730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685800" y="3819525"/>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dirty="0">
                <a:latin typeface="Arial"/>
                <a:ea typeface="Arial"/>
                <a:cs typeface="Arial"/>
                <a:sym typeface="Arial"/>
              </a:rPr>
              <a:t>The second question asks about the same facets of livability, but is centered on how important residents think it is for the community to focus on each facet in the coming two years. </a:t>
            </a:r>
          </a:p>
          <a:p>
            <a:pPr marL="0" marR="0" lvl="0" indent="0" algn="l" rtl="0">
              <a:lnSpc>
                <a:spcPct val="100000"/>
              </a:lnSpc>
              <a:spcBef>
                <a:spcPts val="0"/>
              </a:spcBef>
              <a:spcAft>
                <a:spcPts val="0"/>
              </a:spcAft>
              <a:buClr>
                <a:srgbClr val="000000"/>
              </a:buClr>
              <a:buSzPts val="1400"/>
              <a:buFont typeface="Arial"/>
              <a:buNone/>
            </a:pPr>
            <a:endParaRPr lang="en-US"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0" dirty="0">
                <a:latin typeface="Arial"/>
                <a:ea typeface="Arial"/>
                <a:cs typeface="Arial"/>
                <a:sym typeface="Arial"/>
              </a:rPr>
              <a:t>So we ask about both the quality and importance of each of these facets, and we use those answers to create the quality/importance gap chart, which we’ll see on the next slide.</a:t>
            </a:r>
          </a:p>
          <a:p>
            <a:pPr marL="0" lvl="0" indent="0" algn="l" rtl="0">
              <a:spcBef>
                <a:spcPts val="0"/>
              </a:spcBef>
              <a:spcAft>
                <a:spcPts val="0"/>
              </a:spcAft>
              <a:buClr>
                <a:schemeClr val="dk1"/>
              </a:buClr>
              <a:buSzPts val="1200"/>
              <a:buFont typeface="Calibri"/>
              <a:buNone/>
            </a:pPr>
            <a:endParaRPr b="1" dirty="0"/>
          </a:p>
        </p:txBody>
      </p:sp>
    </p:spTree>
    <p:extLst>
      <p:ext uri="{BB962C8B-B14F-4D97-AF65-F5344CB8AC3E}">
        <p14:creationId xmlns:p14="http://schemas.microsoft.com/office/powerpoint/2010/main" val="29590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Light" type="tx">
  <p:cSld name="TITLE_AND_BODY">
    <p:bg>
      <p:bgPr>
        <a:solidFill>
          <a:srgbClr val="FFFFFF"/>
        </a:solidFill>
        <a:effectLst/>
      </p:bgPr>
    </p:bg>
    <p:spTree>
      <p:nvGrpSpPr>
        <p:cNvPr id="1" name="Shape 13"/>
        <p:cNvGrpSpPr/>
        <p:nvPr/>
      </p:nvGrpSpPr>
      <p:grpSpPr>
        <a:xfrm>
          <a:off x="0" y="0"/>
          <a:ext cx="0" cy="0"/>
          <a:chOff x="0" y="0"/>
          <a:chExt cx="0" cy="0"/>
        </a:xfrm>
      </p:grpSpPr>
      <p:sp>
        <p:nvSpPr>
          <p:cNvPr id="14" name="Google Shape;14;p37"/>
          <p:cNvSpPr txBox="1">
            <a:spLocks noGrp="1"/>
          </p:cNvSpPr>
          <p:nvPr>
            <p:ph type="title"/>
          </p:nvPr>
        </p:nvSpPr>
        <p:spPr>
          <a:xfrm>
            <a:off x="615200" y="615233"/>
            <a:ext cx="10500000" cy="137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200"/>
              <a:buFont typeface="Gothic A1"/>
              <a:buNone/>
              <a:defRPr sz="4267" b="1">
                <a:solidFill>
                  <a:schemeClr val="dk1"/>
                </a:solidFill>
                <a:latin typeface="Gothic A1"/>
                <a:ea typeface="Gothic A1"/>
                <a:cs typeface="Gothic A1"/>
                <a:sym typeface="Gothic A1"/>
              </a:defRPr>
            </a:lvl1pPr>
            <a:lvl2pPr lvl="1"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l">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 name="Google Shape;15;p37"/>
          <p:cNvSpPr txBox="1">
            <a:spLocks noGrp="1"/>
          </p:cNvSpPr>
          <p:nvPr>
            <p:ph type="body" idx="1"/>
          </p:nvPr>
        </p:nvSpPr>
        <p:spPr>
          <a:xfrm>
            <a:off x="615200" y="1988033"/>
            <a:ext cx="9385200" cy="42296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2"/>
              </a:buClr>
              <a:buSzPts val="1200"/>
              <a:buChar char="●"/>
              <a:defRPr sz="1600">
                <a:solidFill>
                  <a:schemeClr val="lt2"/>
                </a:solidFill>
              </a:defRPr>
            </a:lvl1pPr>
            <a:lvl2pPr marL="914400" lvl="1" indent="-304800" algn="l">
              <a:lnSpc>
                <a:spcPct val="115000"/>
              </a:lnSpc>
              <a:spcBef>
                <a:spcPts val="2133"/>
              </a:spcBef>
              <a:spcAft>
                <a:spcPts val="0"/>
              </a:spcAft>
              <a:buClr>
                <a:schemeClr val="lt2"/>
              </a:buClr>
              <a:buSzPts val="1200"/>
              <a:buChar char="○"/>
              <a:defRPr sz="1600">
                <a:solidFill>
                  <a:schemeClr val="lt2"/>
                </a:solidFill>
              </a:defRPr>
            </a:lvl2pPr>
            <a:lvl3pPr marL="1371600" lvl="2" indent="-304800" algn="l">
              <a:lnSpc>
                <a:spcPct val="115000"/>
              </a:lnSpc>
              <a:spcBef>
                <a:spcPts val="2133"/>
              </a:spcBef>
              <a:spcAft>
                <a:spcPts val="0"/>
              </a:spcAft>
              <a:buClr>
                <a:schemeClr val="lt2"/>
              </a:buClr>
              <a:buSzPts val="1200"/>
              <a:buChar char="■"/>
              <a:defRPr sz="1600">
                <a:solidFill>
                  <a:schemeClr val="lt2"/>
                </a:solidFill>
              </a:defRPr>
            </a:lvl3pPr>
            <a:lvl4pPr marL="1828800" lvl="3" indent="-304800" algn="l">
              <a:lnSpc>
                <a:spcPct val="115000"/>
              </a:lnSpc>
              <a:spcBef>
                <a:spcPts val="2133"/>
              </a:spcBef>
              <a:spcAft>
                <a:spcPts val="0"/>
              </a:spcAft>
              <a:buClr>
                <a:schemeClr val="lt2"/>
              </a:buClr>
              <a:buSzPts val="1200"/>
              <a:buChar char="●"/>
              <a:defRPr sz="1600">
                <a:solidFill>
                  <a:schemeClr val="lt2"/>
                </a:solidFill>
              </a:defRPr>
            </a:lvl4pPr>
            <a:lvl5pPr marL="2286000" lvl="4" indent="-304800" algn="l">
              <a:lnSpc>
                <a:spcPct val="115000"/>
              </a:lnSpc>
              <a:spcBef>
                <a:spcPts val="2133"/>
              </a:spcBef>
              <a:spcAft>
                <a:spcPts val="0"/>
              </a:spcAft>
              <a:buClr>
                <a:schemeClr val="lt2"/>
              </a:buClr>
              <a:buSzPts val="1200"/>
              <a:buChar char="○"/>
              <a:defRPr sz="1600">
                <a:solidFill>
                  <a:schemeClr val="lt2"/>
                </a:solidFill>
              </a:defRPr>
            </a:lvl5pPr>
            <a:lvl6pPr marL="2743200" lvl="5" indent="-304800" algn="l">
              <a:lnSpc>
                <a:spcPct val="115000"/>
              </a:lnSpc>
              <a:spcBef>
                <a:spcPts val="2133"/>
              </a:spcBef>
              <a:spcAft>
                <a:spcPts val="0"/>
              </a:spcAft>
              <a:buClr>
                <a:schemeClr val="lt2"/>
              </a:buClr>
              <a:buSzPts val="1200"/>
              <a:buChar char="■"/>
              <a:defRPr sz="1600">
                <a:solidFill>
                  <a:schemeClr val="lt2"/>
                </a:solidFill>
              </a:defRPr>
            </a:lvl6pPr>
            <a:lvl7pPr marL="3200400" lvl="6" indent="-304800" algn="l">
              <a:lnSpc>
                <a:spcPct val="115000"/>
              </a:lnSpc>
              <a:spcBef>
                <a:spcPts val="2133"/>
              </a:spcBef>
              <a:spcAft>
                <a:spcPts val="0"/>
              </a:spcAft>
              <a:buClr>
                <a:schemeClr val="lt2"/>
              </a:buClr>
              <a:buSzPts val="1200"/>
              <a:buChar char="●"/>
              <a:defRPr sz="1600">
                <a:solidFill>
                  <a:schemeClr val="lt2"/>
                </a:solidFill>
              </a:defRPr>
            </a:lvl7pPr>
            <a:lvl8pPr marL="3657600" lvl="7" indent="-304800" algn="l">
              <a:lnSpc>
                <a:spcPct val="115000"/>
              </a:lnSpc>
              <a:spcBef>
                <a:spcPts val="2133"/>
              </a:spcBef>
              <a:spcAft>
                <a:spcPts val="0"/>
              </a:spcAft>
              <a:buClr>
                <a:schemeClr val="lt2"/>
              </a:buClr>
              <a:buSzPts val="1200"/>
              <a:buChar char="○"/>
              <a:defRPr sz="1600">
                <a:solidFill>
                  <a:schemeClr val="lt2"/>
                </a:solidFill>
              </a:defRPr>
            </a:lvl8pPr>
            <a:lvl9pPr marL="4114800" lvl="8" indent="-304800" algn="l">
              <a:lnSpc>
                <a:spcPct val="115000"/>
              </a:lnSpc>
              <a:spcBef>
                <a:spcPts val="2133"/>
              </a:spcBef>
              <a:spcAft>
                <a:spcPts val="2133"/>
              </a:spcAft>
              <a:buClr>
                <a:schemeClr val="lt2"/>
              </a:buClr>
              <a:buSzPts val="1200"/>
              <a:buChar char="■"/>
              <a:defRPr sz="1600">
                <a:solidFill>
                  <a:schemeClr val="lt2"/>
                </a:solidFill>
              </a:defRPr>
            </a:lvl9pPr>
          </a:lstStyle>
          <a:p>
            <a:endParaRPr/>
          </a:p>
        </p:txBody>
      </p:sp>
      <p:sp>
        <p:nvSpPr>
          <p:cNvPr id="16" name="Google Shape;16;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1pPr>
            <a:lvl2pPr marL="0" marR="0" lvl="1"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2pPr>
            <a:lvl3pPr marL="0" marR="0" lvl="2"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3pPr>
            <a:lvl4pPr marL="0" marR="0" lvl="3"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4pPr>
            <a:lvl5pPr marL="0" marR="0" lvl="4"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5pPr>
            <a:lvl6pPr marL="0" marR="0" lvl="5"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6pPr>
            <a:lvl7pPr marL="0" marR="0" lvl="6"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7pPr>
            <a:lvl8pPr marL="0" marR="0" lvl="7"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8pPr>
            <a:lvl9pPr marL="0" marR="0" lvl="8" indent="0" algn="r">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5">
  <p:cSld name="CUSTOM_5">
    <p:bg>
      <p:bgPr>
        <a:solidFill>
          <a:schemeClr val="lt1"/>
        </a:solidFill>
        <a:effectLst/>
      </p:bgPr>
    </p:bg>
    <p:spTree>
      <p:nvGrpSpPr>
        <p:cNvPr id="1" name="Shape 17"/>
        <p:cNvGrpSpPr/>
        <p:nvPr/>
      </p:nvGrpSpPr>
      <p:grpSpPr>
        <a:xfrm>
          <a:off x="0" y="0"/>
          <a:ext cx="0" cy="0"/>
          <a:chOff x="0" y="0"/>
          <a:chExt cx="0" cy="0"/>
        </a:xfrm>
      </p:grpSpPr>
      <p:pic>
        <p:nvPicPr>
          <p:cNvPr id="18" name="Google Shape;18;p43" descr="Shape, rectangle&#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43"/>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800"/>
              <a:buFont typeface="Roboto"/>
              <a:buNone/>
              <a:defRPr>
                <a:latin typeface="Arial"/>
                <a:ea typeface="Arial"/>
                <a:cs typeface="Arial"/>
                <a:sym typeface="Arial"/>
              </a:defRPr>
            </a:lvl1pPr>
            <a:lvl2pPr lvl="1"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9pPr>
          </a:lstStyle>
          <a:p>
            <a:endParaRPr/>
          </a:p>
        </p:txBody>
      </p:sp>
      <p:pic>
        <p:nvPicPr>
          <p:cNvPr id="20" name="Google Shape;20;p43"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97840" y="274906"/>
            <a:ext cx="609497" cy="60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1">
  <p:cSld name="CUSTOM_1_1">
    <p:bg>
      <p:bgPr>
        <a:solidFill>
          <a:schemeClr val="lt1"/>
        </a:solidFill>
        <a:effectLst/>
      </p:bgPr>
    </p:bg>
    <p:spTree>
      <p:nvGrpSpPr>
        <p:cNvPr id="1" name="Shape 25"/>
        <p:cNvGrpSpPr/>
        <p:nvPr/>
      </p:nvGrpSpPr>
      <p:grpSpPr>
        <a:xfrm>
          <a:off x="0" y="0"/>
          <a:ext cx="0" cy="0"/>
          <a:chOff x="0" y="0"/>
          <a:chExt cx="0" cy="0"/>
        </a:xfrm>
      </p:grpSpPr>
      <p:pic>
        <p:nvPicPr>
          <p:cNvPr id="26" name="Google Shape;26;p45" descr="Shape&#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45"/>
          <p:cNvSpPr txBox="1">
            <a:spLocks noGrp="1"/>
          </p:cNvSpPr>
          <p:nvPr>
            <p:ph type="title"/>
          </p:nvPr>
        </p:nvSpPr>
        <p:spPr>
          <a:xfrm>
            <a:off x="342900" y="2152167"/>
            <a:ext cx="3257600" cy="193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Font typeface="Roboto"/>
              <a:buNone/>
              <a:defRPr>
                <a:latin typeface="Arial"/>
                <a:ea typeface="Arial"/>
                <a:cs typeface="Arial"/>
                <a:sym typeface="Arial"/>
              </a:defRPr>
            </a:lvl1pPr>
            <a:lvl2pPr lvl="1" algn="l">
              <a:lnSpc>
                <a:spcPct val="100000"/>
              </a:lnSpc>
              <a:spcBef>
                <a:spcPts val="0"/>
              </a:spcBef>
              <a:spcAft>
                <a:spcPts val="0"/>
              </a:spcAft>
              <a:buSzPts val="2800"/>
              <a:buFont typeface="Roboto"/>
              <a:buNone/>
              <a:defRPr b="1">
                <a:latin typeface="Roboto"/>
                <a:ea typeface="Roboto"/>
                <a:cs typeface="Roboto"/>
                <a:sym typeface="Roboto"/>
              </a:defRPr>
            </a:lvl2pPr>
            <a:lvl3pPr lvl="2" algn="l">
              <a:lnSpc>
                <a:spcPct val="100000"/>
              </a:lnSpc>
              <a:spcBef>
                <a:spcPts val="0"/>
              </a:spcBef>
              <a:spcAft>
                <a:spcPts val="0"/>
              </a:spcAft>
              <a:buSzPts val="2800"/>
              <a:buFont typeface="Roboto"/>
              <a:buNone/>
              <a:defRPr b="1">
                <a:latin typeface="Roboto"/>
                <a:ea typeface="Roboto"/>
                <a:cs typeface="Roboto"/>
                <a:sym typeface="Roboto"/>
              </a:defRPr>
            </a:lvl3pPr>
            <a:lvl4pPr lvl="3" algn="l">
              <a:lnSpc>
                <a:spcPct val="100000"/>
              </a:lnSpc>
              <a:spcBef>
                <a:spcPts val="0"/>
              </a:spcBef>
              <a:spcAft>
                <a:spcPts val="0"/>
              </a:spcAft>
              <a:buSzPts val="2800"/>
              <a:buFont typeface="Roboto"/>
              <a:buNone/>
              <a:defRPr b="1">
                <a:latin typeface="Roboto"/>
                <a:ea typeface="Roboto"/>
                <a:cs typeface="Roboto"/>
                <a:sym typeface="Roboto"/>
              </a:defRPr>
            </a:lvl4pPr>
            <a:lvl5pPr lvl="4" algn="l">
              <a:lnSpc>
                <a:spcPct val="100000"/>
              </a:lnSpc>
              <a:spcBef>
                <a:spcPts val="0"/>
              </a:spcBef>
              <a:spcAft>
                <a:spcPts val="0"/>
              </a:spcAft>
              <a:buSzPts val="2800"/>
              <a:buFont typeface="Roboto"/>
              <a:buNone/>
              <a:defRPr b="1">
                <a:latin typeface="Roboto"/>
                <a:ea typeface="Roboto"/>
                <a:cs typeface="Roboto"/>
                <a:sym typeface="Roboto"/>
              </a:defRPr>
            </a:lvl5pPr>
            <a:lvl6pPr lvl="5" algn="l">
              <a:lnSpc>
                <a:spcPct val="100000"/>
              </a:lnSpc>
              <a:spcBef>
                <a:spcPts val="0"/>
              </a:spcBef>
              <a:spcAft>
                <a:spcPts val="0"/>
              </a:spcAft>
              <a:buSzPts val="2800"/>
              <a:buFont typeface="Roboto"/>
              <a:buNone/>
              <a:defRPr b="1">
                <a:latin typeface="Roboto"/>
                <a:ea typeface="Roboto"/>
                <a:cs typeface="Roboto"/>
                <a:sym typeface="Roboto"/>
              </a:defRPr>
            </a:lvl6pPr>
            <a:lvl7pPr lvl="6" algn="l">
              <a:lnSpc>
                <a:spcPct val="100000"/>
              </a:lnSpc>
              <a:spcBef>
                <a:spcPts val="0"/>
              </a:spcBef>
              <a:spcAft>
                <a:spcPts val="0"/>
              </a:spcAft>
              <a:buSzPts val="2800"/>
              <a:buFont typeface="Roboto"/>
              <a:buNone/>
              <a:defRPr b="1">
                <a:latin typeface="Roboto"/>
                <a:ea typeface="Roboto"/>
                <a:cs typeface="Roboto"/>
                <a:sym typeface="Roboto"/>
              </a:defRPr>
            </a:lvl7pPr>
            <a:lvl8pPr lvl="7" algn="l">
              <a:lnSpc>
                <a:spcPct val="100000"/>
              </a:lnSpc>
              <a:spcBef>
                <a:spcPts val="0"/>
              </a:spcBef>
              <a:spcAft>
                <a:spcPts val="0"/>
              </a:spcAft>
              <a:buSzPts val="2800"/>
              <a:buFont typeface="Roboto"/>
              <a:buNone/>
              <a:defRPr b="1">
                <a:latin typeface="Roboto"/>
                <a:ea typeface="Roboto"/>
                <a:cs typeface="Roboto"/>
                <a:sym typeface="Roboto"/>
              </a:defRPr>
            </a:lvl8pPr>
            <a:lvl9pPr lvl="8" algn="l">
              <a:lnSpc>
                <a:spcPct val="100000"/>
              </a:lnSpc>
              <a:spcBef>
                <a:spcPts val="0"/>
              </a:spcBef>
              <a:spcAft>
                <a:spcPts val="0"/>
              </a:spcAft>
              <a:buSzPts val="2800"/>
              <a:buFont typeface="Roboto"/>
              <a:buNone/>
              <a:defRPr b="1">
                <a:latin typeface="Roboto"/>
                <a:ea typeface="Roboto"/>
                <a:cs typeface="Roboto"/>
                <a:sym typeface="Roboto"/>
              </a:defRPr>
            </a:lvl9pPr>
          </a:lstStyle>
          <a:p>
            <a:endParaRPr/>
          </a:p>
        </p:txBody>
      </p:sp>
      <p:pic>
        <p:nvPicPr>
          <p:cNvPr id="28" name="Google Shape;28;p45"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4464" y="330892"/>
            <a:ext cx="609497" cy="60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B3B35"/>
        </a:solidFill>
        <a:effectLst/>
      </p:bgPr>
    </p:bg>
    <p:spTree>
      <p:nvGrpSpPr>
        <p:cNvPr id="1" name="Shape 39"/>
        <p:cNvGrpSpPr/>
        <p:nvPr/>
      </p:nvGrpSpPr>
      <p:grpSpPr>
        <a:xfrm>
          <a:off x="0" y="0"/>
          <a:ext cx="0" cy="0"/>
          <a:chOff x="0" y="0"/>
          <a:chExt cx="0" cy="0"/>
        </a:xfrm>
      </p:grpSpPr>
      <p:sp>
        <p:nvSpPr>
          <p:cNvPr id="40" name="Google Shape;40;p48"/>
          <p:cNvSpPr txBox="1">
            <a:spLocks noGrp="1"/>
          </p:cNvSpPr>
          <p:nvPr>
            <p:ph type="ctrTitle"/>
          </p:nvPr>
        </p:nvSpPr>
        <p:spPr>
          <a:xfrm>
            <a:off x="1524000" y="1514473"/>
            <a:ext cx="9144000" cy="227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E9F1DB"/>
              </a:buClr>
              <a:buSzPts val="4500"/>
              <a:buFont typeface="Gill Sans"/>
              <a:buNone/>
              <a:defRPr sz="6000" b="1">
                <a:solidFill>
                  <a:srgbClr val="E9F1D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48"/>
          <p:cNvSpPr txBox="1">
            <a:spLocks noGrp="1"/>
          </p:cNvSpPr>
          <p:nvPr>
            <p:ph type="subTitle" idx="1"/>
          </p:nvPr>
        </p:nvSpPr>
        <p:spPr>
          <a:xfrm>
            <a:off x="1524000" y="3860800"/>
            <a:ext cx="9144000" cy="139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2700"/>
              <a:buNone/>
              <a:defRPr sz="3600" b="0">
                <a:solidFill>
                  <a:schemeClr val="lt1"/>
                </a:solidFil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42" name="Google Shape;42;p48"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7868" y="5334087"/>
            <a:ext cx="3877733" cy="1601672"/>
          </a:xfrm>
          <a:prstGeom prst="rect">
            <a:avLst/>
          </a:prstGeom>
          <a:noFill/>
          <a:ln>
            <a:noFill/>
          </a:ln>
        </p:spPr>
      </p:pic>
      <p:pic>
        <p:nvPicPr>
          <p:cNvPr id="43" name="Google Shape;43;p48" descr="A close up of a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07883" y="5343527"/>
            <a:ext cx="3544517" cy="15922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6">
  <p:cSld name="1_Custom Layout 1 6">
    <p:bg>
      <p:bgPr>
        <a:solidFill>
          <a:schemeClr val="lt1"/>
        </a:solidFill>
        <a:effectLst/>
      </p:bgPr>
    </p:bg>
    <p:spTree>
      <p:nvGrpSpPr>
        <p:cNvPr id="1" name="Shape 44"/>
        <p:cNvGrpSpPr/>
        <p:nvPr/>
      </p:nvGrpSpPr>
      <p:grpSpPr>
        <a:xfrm>
          <a:off x="0" y="0"/>
          <a:ext cx="0" cy="0"/>
          <a:chOff x="0" y="0"/>
          <a:chExt cx="0" cy="0"/>
        </a:xfrm>
      </p:grpSpPr>
      <p:pic>
        <p:nvPicPr>
          <p:cNvPr id="45" name="Google Shape;45;p49"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49"/>
          <p:cNvSpPr txBox="1">
            <a:spLocks noGrp="1"/>
          </p:cNvSpPr>
          <p:nvPr>
            <p:ph type="title"/>
          </p:nvPr>
        </p:nvSpPr>
        <p:spPr>
          <a:xfrm>
            <a:off x="334464" y="1236617"/>
            <a:ext cx="592637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Font typeface="Roboto"/>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Font typeface="Roboto"/>
              <a:buNone/>
              <a:defRPr b="1">
                <a:latin typeface="Roboto"/>
                <a:ea typeface="Roboto"/>
                <a:cs typeface="Roboto"/>
                <a:sym typeface="Roboto"/>
              </a:defRPr>
            </a:lvl2pPr>
            <a:lvl3pPr lvl="2" algn="l">
              <a:lnSpc>
                <a:spcPct val="100000"/>
              </a:lnSpc>
              <a:spcBef>
                <a:spcPts val="0"/>
              </a:spcBef>
              <a:spcAft>
                <a:spcPts val="0"/>
              </a:spcAft>
              <a:buSzPts val="2800"/>
              <a:buFont typeface="Roboto"/>
              <a:buNone/>
              <a:defRPr b="1">
                <a:latin typeface="Roboto"/>
                <a:ea typeface="Roboto"/>
                <a:cs typeface="Roboto"/>
                <a:sym typeface="Roboto"/>
              </a:defRPr>
            </a:lvl3pPr>
            <a:lvl4pPr lvl="3" algn="l">
              <a:lnSpc>
                <a:spcPct val="100000"/>
              </a:lnSpc>
              <a:spcBef>
                <a:spcPts val="0"/>
              </a:spcBef>
              <a:spcAft>
                <a:spcPts val="0"/>
              </a:spcAft>
              <a:buSzPts val="2800"/>
              <a:buFont typeface="Roboto"/>
              <a:buNone/>
              <a:defRPr b="1">
                <a:latin typeface="Roboto"/>
                <a:ea typeface="Roboto"/>
                <a:cs typeface="Roboto"/>
                <a:sym typeface="Roboto"/>
              </a:defRPr>
            </a:lvl4pPr>
            <a:lvl5pPr lvl="4" algn="l">
              <a:lnSpc>
                <a:spcPct val="100000"/>
              </a:lnSpc>
              <a:spcBef>
                <a:spcPts val="0"/>
              </a:spcBef>
              <a:spcAft>
                <a:spcPts val="0"/>
              </a:spcAft>
              <a:buSzPts val="2800"/>
              <a:buFont typeface="Roboto"/>
              <a:buNone/>
              <a:defRPr b="1">
                <a:latin typeface="Roboto"/>
                <a:ea typeface="Roboto"/>
                <a:cs typeface="Roboto"/>
                <a:sym typeface="Roboto"/>
              </a:defRPr>
            </a:lvl5pPr>
            <a:lvl6pPr lvl="5" algn="l">
              <a:lnSpc>
                <a:spcPct val="100000"/>
              </a:lnSpc>
              <a:spcBef>
                <a:spcPts val="0"/>
              </a:spcBef>
              <a:spcAft>
                <a:spcPts val="0"/>
              </a:spcAft>
              <a:buSzPts val="2800"/>
              <a:buFont typeface="Roboto"/>
              <a:buNone/>
              <a:defRPr b="1">
                <a:latin typeface="Roboto"/>
                <a:ea typeface="Roboto"/>
                <a:cs typeface="Roboto"/>
                <a:sym typeface="Roboto"/>
              </a:defRPr>
            </a:lvl6pPr>
            <a:lvl7pPr lvl="6" algn="l">
              <a:lnSpc>
                <a:spcPct val="100000"/>
              </a:lnSpc>
              <a:spcBef>
                <a:spcPts val="0"/>
              </a:spcBef>
              <a:spcAft>
                <a:spcPts val="0"/>
              </a:spcAft>
              <a:buSzPts val="2800"/>
              <a:buFont typeface="Roboto"/>
              <a:buNone/>
              <a:defRPr b="1">
                <a:latin typeface="Roboto"/>
                <a:ea typeface="Roboto"/>
                <a:cs typeface="Roboto"/>
                <a:sym typeface="Roboto"/>
              </a:defRPr>
            </a:lvl7pPr>
            <a:lvl8pPr lvl="7" algn="l">
              <a:lnSpc>
                <a:spcPct val="100000"/>
              </a:lnSpc>
              <a:spcBef>
                <a:spcPts val="0"/>
              </a:spcBef>
              <a:spcAft>
                <a:spcPts val="0"/>
              </a:spcAft>
              <a:buSzPts val="2800"/>
              <a:buFont typeface="Roboto"/>
              <a:buNone/>
              <a:defRPr b="1">
                <a:latin typeface="Roboto"/>
                <a:ea typeface="Roboto"/>
                <a:cs typeface="Roboto"/>
                <a:sym typeface="Roboto"/>
              </a:defRPr>
            </a:lvl8pPr>
            <a:lvl9pPr lvl="8" algn="l">
              <a:lnSpc>
                <a:spcPct val="100000"/>
              </a:lnSpc>
              <a:spcBef>
                <a:spcPts val="0"/>
              </a:spcBef>
              <a:spcAft>
                <a:spcPts val="0"/>
              </a:spcAft>
              <a:buSzPts val="2800"/>
              <a:buFont typeface="Roboto"/>
              <a:buNone/>
              <a:defRPr b="1">
                <a:latin typeface="Roboto"/>
                <a:ea typeface="Roboto"/>
                <a:cs typeface="Roboto"/>
                <a:sym typeface="Roboto"/>
              </a:defRPr>
            </a:lvl9pPr>
          </a:lstStyle>
          <a:p>
            <a:endParaRPr/>
          </a:p>
        </p:txBody>
      </p:sp>
      <p:pic>
        <p:nvPicPr>
          <p:cNvPr id="47" name="Google Shape;47;p49"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4464" y="330892"/>
            <a:ext cx="609497" cy="60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6">
  <p:cSld name="1_Custom Layout 1 6 2">
    <p:bg>
      <p:bgPr>
        <a:solidFill>
          <a:schemeClr val="lt1"/>
        </a:solidFill>
        <a:effectLst/>
      </p:bgPr>
    </p:bg>
    <p:spTree>
      <p:nvGrpSpPr>
        <p:cNvPr id="1" name="Shape 48"/>
        <p:cNvGrpSpPr/>
        <p:nvPr/>
      </p:nvGrpSpPr>
      <p:grpSpPr>
        <a:xfrm>
          <a:off x="0" y="0"/>
          <a:ext cx="0" cy="0"/>
          <a:chOff x="0" y="0"/>
          <a:chExt cx="0" cy="0"/>
        </a:xfrm>
      </p:grpSpPr>
      <p:pic>
        <p:nvPicPr>
          <p:cNvPr id="49" name="Google Shape;49;p50" descr="Shape&#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50"/>
          <p:cNvSpPr txBox="1">
            <a:spLocks noGrp="1"/>
          </p:cNvSpPr>
          <p:nvPr>
            <p:ph type="title"/>
          </p:nvPr>
        </p:nvSpPr>
        <p:spPr>
          <a:xfrm>
            <a:off x="1510776" y="266233"/>
            <a:ext cx="7748082"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Font typeface="Roboto"/>
              <a:buNone/>
              <a:defRPr>
                <a:solidFill>
                  <a:schemeClr val="dk1"/>
                </a:solidFill>
                <a:latin typeface="Arial"/>
                <a:ea typeface="Arial"/>
                <a:cs typeface="Arial"/>
                <a:sym typeface="Arial"/>
              </a:defRPr>
            </a:lvl1pPr>
            <a:lvl2pPr lvl="1" algn="l">
              <a:lnSpc>
                <a:spcPct val="100000"/>
              </a:lnSpc>
              <a:spcBef>
                <a:spcPts val="0"/>
              </a:spcBef>
              <a:spcAft>
                <a:spcPts val="0"/>
              </a:spcAft>
              <a:buSzPts val="2800"/>
              <a:buFont typeface="Roboto"/>
              <a:buNone/>
              <a:defRPr b="1">
                <a:latin typeface="Roboto"/>
                <a:ea typeface="Roboto"/>
                <a:cs typeface="Roboto"/>
                <a:sym typeface="Roboto"/>
              </a:defRPr>
            </a:lvl2pPr>
            <a:lvl3pPr lvl="2" algn="l">
              <a:lnSpc>
                <a:spcPct val="100000"/>
              </a:lnSpc>
              <a:spcBef>
                <a:spcPts val="0"/>
              </a:spcBef>
              <a:spcAft>
                <a:spcPts val="0"/>
              </a:spcAft>
              <a:buSzPts val="2800"/>
              <a:buFont typeface="Roboto"/>
              <a:buNone/>
              <a:defRPr b="1">
                <a:latin typeface="Roboto"/>
                <a:ea typeface="Roboto"/>
                <a:cs typeface="Roboto"/>
                <a:sym typeface="Roboto"/>
              </a:defRPr>
            </a:lvl3pPr>
            <a:lvl4pPr lvl="3" algn="l">
              <a:lnSpc>
                <a:spcPct val="100000"/>
              </a:lnSpc>
              <a:spcBef>
                <a:spcPts val="0"/>
              </a:spcBef>
              <a:spcAft>
                <a:spcPts val="0"/>
              </a:spcAft>
              <a:buSzPts val="2800"/>
              <a:buFont typeface="Roboto"/>
              <a:buNone/>
              <a:defRPr b="1">
                <a:latin typeface="Roboto"/>
                <a:ea typeface="Roboto"/>
                <a:cs typeface="Roboto"/>
                <a:sym typeface="Roboto"/>
              </a:defRPr>
            </a:lvl4pPr>
            <a:lvl5pPr lvl="4" algn="l">
              <a:lnSpc>
                <a:spcPct val="100000"/>
              </a:lnSpc>
              <a:spcBef>
                <a:spcPts val="0"/>
              </a:spcBef>
              <a:spcAft>
                <a:spcPts val="0"/>
              </a:spcAft>
              <a:buSzPts val="2800"/>
              <a:buFont typeface="Roboto"/>
              <a:buNone/>
              <a:defRPr b="1">
                <a:latin typeface="Roboto"/>
                <a:ea typeface="Roboto"/>
                <a:cs typeface="Roboto"/>
                <a:sym typeface="Roboto"/>
              </a:defRPr>
            </a:lvl5pPr>
            <a:lvl6pPr lvl="5" algn="l">
              <a:lnSpc>
                <a:spcPct val="100000"/>
              </a:lnSpc>
              <a:spcBef>
                <a:spcPts val="0"/>
              </a:spcBef>
              <a:spcAft>
                <a:spcPts val="0"/>
              </a:spcAft>
              <a:buSzPts val="2800"/>
              <a:buFont typeface="Roboto"/>
              <a:buNone/>
              <a:defRPr b="1">
                <a:latin typeface="Roboto"/>
                <a:ea typeface="Roboto"/>
                <a:cs typeface="Roboto"/>
                <a:sym typeface="Roboto"/>
              </a:defRPr>
            </a:lvl6pPr>
            <a:lvl7pPr lvl="6" algn="l">
              <a:lnSpc>
                <a:spcPct val="100000"/>
              </a:lnSpc>
              <a:spcBef>
                <a:spcPts val="0"/>
              </a:spcBef>
              <a:spcAft>
                <a:spcPts val="0"/>
              </a:spcAft>
              <a:buSzPts val="2800"/>
              <a:buFont typeface="Roboto"/>
              <a:buNone/>
              <a:defRPr b="1">
                <a:latin typeface="Roboto"/>
                <a:ea typeface="Roboto"/>
                <a:cs typeface="Roboto"/>
                <a:sym typeface="Roboto"/>
              </a:defRPr>
            </a:lvl7pPr>
            <a:lvl8pPr lvl="7" algn="l">
              <a:lnSpc>
                <a:spcPct val="100000"/>
              </a:lnSpc>
              <a:spcBef>
                <a:spcPts val="0"/>
              </a:spcBef>
              <a:spcAft>
                <a:spcPts val="0"/>
              </a:spcAft>
              <a:buSzPts val="2800"/>
              <a:buFont typeface="Roboto"/>
              <a:buNone/>
              <a:defRPr b="1">
                <a:latin typeface="Roboto"/>
                <a:ea typeface="Roboto"/>
                <a:cs typeface="Roboto"/>
                <a:sym typeface="Roboto"/>
              </a:defRPr>
            </a:lvl8pPr>
            <a:lvl9pPr lvl="8" algn="l">
              <a:lnSpc>
                <a:spcPct val="100000"/>
              </a:lnSpc>
              <a:spcBef>
                <a:spcPts val="0"/>
              </a:spcBef>
              <a:spcAft>
                <a:spcPts val="0"/>
              </a:spcAft>
              <a:buSzPts val="2800"/>
              <a:buFont typeface="Roboto"/>
              <a:buNone/>
              <a:defRPr b="1">
                <a:latin typeface="Roboto"/>
                <a:ea typeface="Roboto"/>
                <a:cs typeface="Roboto"/>
                <a:sym typeface="Roboto"/>
              </a:defRPr>
            </a:lvl9pPr>
          </a:lstStyle>
          <a:p>
            <a:endParaRPr/>
          </a:p>
        </p:txBody>
      </p:sp>
      <p:pic>
        <p:nvPicPr>
          <p:cNvPr id="51" name="Google Shape;51;p50"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4464" y="330892"/>
            <a:ext cx="609497" cy="60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5">
  <p:cSld name="1_Custom Layout 1 5 2">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51"/>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800"/>
              <a:buFont typeface="Roboto"/>
              <a:buNone/>
              <a:defRPr>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800"/>
              <a:buFont typeface="Roboto"/>
              <a:buNone/>
              <a:defRPr b="1">
                <a:solidFill>
                  <a:schemeClr val="dk1"/>
                </a:solidFill>
                <a:latin typeface="Roboto"/>
                <a:ea typeface="Roboto"/>
                <a:cs typeface="Roboto"/>
                <a:sym typeface="Roboto"/>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5">
  <p:cSld name="Custom Layout 1 5">
    <p:bg>
      <p:bgPr>
        <a:solidFill>
          <a:schemeClr val="lt1"/>
        </a:solidFill>
        <a:effectLst/>
      </p:bgPr>
    </p:bg>
    <p:spTree>
      <p:nvGrpSpPr>
        <p:cNvPr id="1" name="Shape 55"/>
        <p:cNvGrpSpPr/>
        <p:nvPr/>
      </p:nvGrpSpPr>
      <p:grpSpPr>
        <a:xfrm>
          <a:off x="0" y="0"/>
          <a:ext cx="0" cy="0"/>
          <a:chOff x="0" y="0"/>
          <a:chExt cx="0" cy="0"/>
        </a:xfrm>
      </p:grpSpPr>
      <p:pic>
        <p:nvPicPr>
          <p:cNvPr id="56" name="Google Shape;56;p39" descr="Shape, rectangle&#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 name="Google Shape;57;p39"/>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Roboto"/>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2800"/>
              <a:buFont typeface="Roboto"/>
              <a:buNone/>
              <a:defRPr sz="1867" b="1" i="0" u="none" strike="noStrike" cap="none">
                <a:solidFill>
                  <a:schemeClr val="dk1"/>
                </a:solidFill>
                <a:latin typeface="Roboto"/>
                <a:ea typeface="Roboto"/>
                <a:cs typeface="Roboto"/>
                <a:sym typeface="Roboto"/>
              </a:defRPr>
            </a:lvl9pPr>
          </a:lstStyle>
          <a:p>
            <a:endParaRPr/>
          </a:p>
        </p:txBody>
      </p:sp>
      <p:pic>
        <p:nvPicPr>
          <p:cNvPr id="58" name="Google Shape;58;p39"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97840" y="274906"/>
            <a:ext cx="609497" cy="60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Light" type="tx">
  <p:cSld name="TITLE_AND_BODY">
    <p:bg>
      <p:bgPr>
        <a:solidFill>
          <a:srgbClr val="FFFFFF"/>
        </a:solidFill>
        <a:effectLst/>
      </p:bgPr>
    </p:bg>
    <p:spTree>
      <p:nvGrpSpPr>
        <p:cNvPr id="1" name="Shape 59"/>
        <p:cNvGrpSpPr/>
        <p:nvPr/>
      </p:nvGrpSpPr>
      <p:grpSpPr>
        <a:xfrm>
          <a:off x="0" y="0"/>
          <a:ext cx="0" cy="0"/>
          <a:chOff x="0" y="0"/>
          <a:chExt cx="0" cy="0"/>
        </a:xfrm>
      </p:grpSpPr>
      <p:sp>
        <p:nvSpPr>
          <p:cNvPr id="60" name="Google Shape;60;p40"/>
          <p:cNvSpPr txBox="1">
            <a:spLocks noGrp="1"/>
          </p:cNvSpPr>
          <p:nvPr>
            <p:ph type="title"/>
          </p:nvPr>
        </p:nvSpPr>
        <p:spPr>
          <a:xfrm>
            <a:off x="615200" y="615233"/>
            <a:ext cx="10500000" cy="1372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Gothic A1"/>
              <a:buNone/>
              <a:defRPr sz="4267" b="1" i="0" u="none" strike="noStrike" cap="none">
                <a:solidFill>
                  <a:schemeClr val="dk1"/>
                </a:solidFill>
                <a:latin typeface="Gothic A1"/>
                <a:ea typeface="Gothic A1"/>
                <a:cs typeface="Gothic A1"/>
                <a:sym typeface="Gothic A1"/>
              </a:defRPr>
            </a:lvl1pPr>
            <a:lvl2pPr marR="0" lvl="1"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2pPr>
            <a:lvl3pPr marR="0" lvl="2"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3pPr>
            <a:lvl4pPr marR="0" lvl="3"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4pPr>
            <a:lvl5pPr marR="0" lvl="4"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5pPr>
            <a:lvl6pPr marR="0" lvl="5"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6pPr>
            <a:lvl7pPr marR="0" lvl="6"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7pPr>
            <a:lvl8pPr marR="0" lvl="7"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8pPr>
            <a:lvl9pPr marR="0" lvl="8" algn="l" rtl="0">
              <a:lnSpc>
                <a:spcPct val="100000"/>
              </a:lnSpc>
              <a:spcBef>
                <a:spcPts val="0"/>
              </a:spcBef>
              <a:spcAft>
                <a:spcPts val="0"/>
              </a:spcAft>
              <a:buClr>
                <a:schemeClr val="dk1"/>
              </a:buClr>
              <a:buSzPts val="2400"/>
              <a:buFont typeface="Gothic A1"/>
              <a:buNone/>
              <a:defRPr sz="3200" b="1" i="0" u="none" strike="noStrike" cap="none">
                <a:solidFill>
                  <a:schemeClr val="dk1"/>
                </a:solidFill>
                <a:latin typeface="Gothic A1"/>
                <a:ea typeface="Gothic A1"/>
                <a:cs typeface="Gothic A1"/>
                <a:sym typeface="Gothic A1"/>
              </a:defRPr>
            </a:lvl9pPr>
          </a:lstStyle>
          <a:p>
            <a:endParaRPr/>
          </a:p>
        </p:txBody>
      </p:sp>
      <p:sp>
        <p:nvSpPr>
          <p:cNvPr id="61" name="Google Shape;61;p40"/>
          <p:cNvSpPr txBox="1">
            <a:spLocks noGrp="1"/>
          </p:cNvSpPr>
          <p:nvPr>
            <p:ph type="body" idx="1"/>
          </p:nvPr>
        </p:nvSpPr>
        <p:spPr>
          <a:xfrm>
            <a:off x="615200" y="1988033"/>
            <a:ext cx="9385200" cy="42296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1pPr>
            <a:lvl2pPr marL="914400" marR="0" lvl="1"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2pPr>
            <a:lvl3pPr marL="1371600" marR="0" lvl="2"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3pPr>
            <a:lvl4pPr marL="1828800" marR="0" lvl="3"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4pPr>
            <a:lvl5pPr marL="2286000" marR="0" lvl="4"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5pPr>
            <a:lvl6pPr marL="2743200" marR="0" lvl="5"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6pPr>
            <a:lvl7pPr marL="3200400" marR="0" lvl="6"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7pPr>
            <a:lvl8pPr marL="3657600" marR="0" lvl="7" indent="-304800" algn="l" rtl="0">
              <a:lnSpc>
                <a:spcPct val="100000"/>
              </a:lnSpc>
              <a:spcBef>
                <a:spcPts val="2133"/>
              </a:spcBef>
              <a:spcAft>
                <a:spcPts val="0"/>
              </a:spcAft>
              <a:buClr>
                <a:schemeClr val="lt2"/>
              </a:buClr>
              <a:buSzPts val="1200"/>
              <a:buFont typeface="Arial"/>
              <a:buChar char="○"/>
              <a:defRPr sz="1600" b="0" i="0" u="none" strike="noStrike" cap="none">
                <a:solidFill>
                  <a:schemeClr val="lt2"/>
                </a:solidFill>
                <a:latin typeface="Arial"/>
                <a:ea typeface="Arial"/>
                <a:cs typeface="Arial"/>
                <a:sym typeface="Arial"/>
              </a:defRPr>
            </a:lvl8pPr>
            <a:lvl9pPr marL="4114800" marR="0" lvl="8" indent="-304800" algn="l" rtl="0">
              <a:lnSpc>
                <a:spcPct val="100000"/>
              </a:lnSpc>
              <a:spcBef>
                <a:spcPts val="2133"/>
              </a:spcBef>
              <a:spcAft>
                <a:spcPts val="2133"/>
              </a:spcAft>
              <a:buClr>
                <a:schemeClr val="lt2"/>
              </a:buClr>
              <a:buSzPts val="1200"/>
              <a:buFont typeface="Arial"/>
              <a:buChar char="■"/>
              <a:defRPr sz="1600" b="0" i="0" u="none" strike="noStrike" cap="none">
                <a:solidFill>
                  <a:schemeClr val="lt2"/>
                </a:solidFill>
                <a:latin typeface="Arial"/>
                <a:ea typeface="Arial"/>
                <a:cs typeface="Arial"/>
                <a:sym typeface="Arial"/>
              </a:defRPr>
            </a:lvl9pPr>
          </a:lstStyle>
          <a:p>
            <a:endParaRPr/>
          </a:p>
        </p:txBody>
      </p:sp>
      <p:sp>
        <p:nvSpPr>
          <p:cNvPr id="62" name="Google Shape;62;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rgbClr val="132D29"/>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Gothic A1"/>
              <a:buNone/>
              <a:defRPr sz="2800" b="1" i="0" u="none" strike="noStrike" cap="none">
                <a:solidFill>
                  <a:schemeClr val="lt1"/>
                </a:solidFill>
                <a:latin typeface="Gothic A1"/>
                <a:ea typeface="Gothic A1"/>
                <a:cs typeface="Gothic A1"/>
                <a:sym typeface="Gothic A1"/>
              </a:defRPr>
            </a:lvl1pPr>
            <a:lvl2pPr marR="0" lvl="1"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2pPr>
            <a:lvl3pPr marR="0" lvl="2"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3pPr>
            <a:lvl4pPr marR="0" lvl="3"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4pPr>
            <a:lvl5pPr marR="0" lvl="4"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5pPr>
            <a:lvl6pPr marR="0" lvl="5"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6pPr>
            <a:lvl7pPr marR="0" lvl="6"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7pPr>
            <a:lvl8pPr marR="0" lvl="7"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8pPr>
            <a:lvl9pPr marR="0" lvl="8" algn="l" rtl="0">
              <a:lnSpc>
                <a:spcPct val="100000"/>
              </a:lnSpc>
              <a:spcBef>
                <a:spcPts val="0"/>
              </a:spcBef>
              <a:spcAft>
                <a:spcPts val="0"/>
              </a:spcAft>
              <a:buClr>
                <a:schemeClr val="lt1"/>
              </a:buClr>
              <a:buSzPts val="2800"/>
              <a:buFont typeface="Gothic A1 Light"/>
              <a:buNone/>
              <a:defRPr sz="2800" b="0" i="0" u="none" strike="noStrike" cap="none">
                <a:solidFill>
                  <a:schemeClr val="lt1"/>
                </a:solidFill>
                <a:latin typeface="Gothic A1 Light"/>
                <a:ea typeface="Gothic A1 Light"/>
                <a:cs typeface="Gothic A1 Light"/>
                <a:sym typeface="Gothic A1 Light"/>
              </a:defRPr>
            </a:lvl9pPr>
          </a:lstStyle>
          <a:p>
            <a:endParaRPr/>
          </a:p>
        </p:txBody>
      </p:sp>
      <p:sp>
        <p:nvSpPr>
          <p:cNvPr id="11" name="Google Shape;11;p3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Gothic A1"/>
              <a:buChar char="●"/>
              <a:defRPr sz="1300" b="0" i="0" u="none" strike="noStrike" cap="none">
                <a:solidFill>
                  <a:schemeClr val="dk2"/>
                </a:solidFill>
                <a:latin typeface="Gothic A1"/>
                <a:ea typeface="Gothic A1"/>
                <a:cs typeface="Gothic A1"/>
                <a:sym typeface="Gothic A1"/>
              </a:defRPr>
            </a:lvl1pPr>
            <a:lvl2pPr marL="914400" marR="0" lvl="1"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2pPr>
            <a:lvl3pPr marL="1371600" marR="0" lvl="2"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3pPr>
            <a:lvl4pPr marL="1828800" marR="0" lvl="3"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4pPr>
            <a:lvl5pPr marL="2286000" marR="0" lvl="4"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5pPr>
            <a:lvl6pPr marL="2743200" marR="0" lvl="5"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6pPr>
            <a:lvl7pPr marL="3200400" marR="0" lvl="6"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7pPr>
            <a:lvl8pPr marL="3657600" marR="0" lvl="7" indent="-298450" algn="l" rtl="0">
              <a:lnSpc>
                <a:spcPct val="115000"/>
              </a:lnSpc>
              <a:spcBef>
                <a:spcPts val="1600"/>
              </a:spcBef>
              <a:spcAft>
                <a:spcPts val="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8pPr>
            <a:lvl9pPr marL="4114800" marR="0" lvl="8" indent="-298450" algn="l" rtl="0">
              <a:lnSpc>
                <a:spcPct val="115000"/>
              </a:lnSpc>
              <a:spcBef>
                <a:spcPts val="1600"/>
              </a:spcBef>
              <a:spcAft>
                <a:spcPts val="1600"/>
              </a:spcAft>
              <a:buClr>
                <a:schemeClr val="dk2"/>
              </a:buClr>
              <a:buSzPts val="1100"/>
              <a:buFont typeface="Gothic A1"/>
              <a:buChar char="■"/>
              <a:defRPr sz="1100" b="0" i="0" u="none" strike="noStrike" cap="none">
                <a:solidFill>
                  <a:schemeClr val="dk2"/>
                </a:solidFill>
                <a:latin typeface="Gothic A1"/>
                <a:ea typeface="Gothic A1"/>
                <a:cs typeface="Gothic A1"/>
                <a:sym typeface="Gothic A1"/>
              </a:defRPr>
            </a:lvl9pPr>
          </a:lstStyle>
          <a:p>
            <a:endParaRPr/>
          </a:p>
        </p:txBody>
      </p:sp>
      <p:sp>
        <p:nvSpPr>
          <p:cNvPr id="12" name="Google Shape;12;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1pPr>
            <a:lvl2pPr marL="0" marR="0" lvl="1"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2pPr>
            <a:lvl3pPr marL="0" marR="0" lvl="2"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3pPr>
            <a:lvl4pPr marL="0" marR="0" lvl="3"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4pPr>
            <a:lvl5pPr marL="0" marR="0" lvl="4"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5pPr>
            <a:lvl6pPr marL="0" marR="0" lvl="5"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6pPr>
            <a:lvl7pPr marL="0" marR="0" lvl="6"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7pPr>
            <a:lvl8pPr marL="0" marR="0" lvl="7"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8pPr>
            <a:lvl9pPr marL="0" marR="0" lvl="8" indent="0" algn="r" rtl="0">
              <a:spcBef>
                <a:spcPts val="0"/>
              </a:spcBef>
              <a:spcAft>
                <a:spcPts val="0"/>
              </a:spcAft>
              <a:buClr>
                <a:schemeClr val="lt1"/>
              </a:buClr>
              <a:buSzPts val="1333"/>
              <a:buFont typeface="Lato"/>
              <a:buNone/>
              <a:defRPr sz="1333"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Gothic A1"/>
              <a:ea typeface="Gothic A1"/>
              <a:cs typeface="Gothic A1"/>
              <a:sym typeface="Gothic A1"/>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7" r:id="rId6"/>
    <p:sldLayoutId id="2147483658" r:id="rId7"/>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A4335"/>
          </p15:clr>
        </p15:guide>
        <p15:guide id="2" pos="3840">
          <p15:clr>
            <a:srgbClr val="EA4335"/>
          </p15:clr>
        </p15:guide>
        <p15:guide id="3" pos="384">
          <p15:clr>
            <a:srgbClr val="EA4335"/>
          </p15:clr>
        </p15:guide>
        <p15:guide id="4" orient="horz" pos="384">
          <p15:clr>
            <a:srgbClr val="EA4335"/>
          </p15:clr>
        </p15:guide>
        <p15:guide id="5" orient="horz" pos="3916">
          <p15:clr>
            <a:srgbClr val="EA4335"/>
          </p15:clr>
        </p15:guide>
        <p15:guide id="6" pos="2112">
          <p15:clr>
            <a:srgbClr val="EA4335"/>
          </p15:clr>
        </p15:guide>
        <p15:guide id="7" pos="5568">
          <p15:clr>
            <a:srgbClr val="EA4335"/>
          </p15:clr>
        </p15:guide>
        <p15:guide id="8" pos="729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45.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23.jpeg"/><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72.svg"/><Relationship Id="rId2" Type="http://schemas.openxmlformats.org/officeDocument/2006/relationships/notesSlide" Target="../notesSlides/notesSlide37.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71.png"/><Relationship Id="rId5" Type="http://schemas.openxmlformats.org/officeDocument/2006/relationships/image" Target="../media/image78.png"/><Relationship Id="rId15" Type="http://schemas.openxmlformats.org/officeDocument/2006/relationships/image" Target="../media/image84.jpeg"/><Relationship Id="rId10" Type="http://schemas.openxmlformats.org/officeDocument/2006/relationships/image" Target="../media/image70.svg"/><Relationship Id="rId4" Type="http://schemas.openxmlformats.org/officeDocument/2006/relationships/image" Target="../media/image77.png"/><Relationship Id="rId9" Type="http://schemas.openxmlformats.org/officeDocument/2006/relationships/image" Target="../media/image69.png"/><Relationship Id="rId14" Type="http://schemas.openxmlformats.org/officeDocument/2006/relationships/image" Target="../media/image8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pic>
        <p:nvPicPr>
          <p:cNvPr id="119" name="Google Shape;119;p1"/>
          <p:cNvPicPr preferRelativeResize="0"/>
          <p:nvPr/>
        </p:nvPicPr>
        <p:blipFill rotWithShape="1">
          <a:blip r:embed="rId4">
            <a:alphaModFix/>
          </a:blip>
          <a:srcRect/>
          <a:stretch/>
        </p:blipFill>
        <p:spPr>
          <a:xfrm>
            <a:off x="0" y="5672073"/>
            <a:ext cx="12192000" cy="1185927"/>
          </a:xfrm>
          <a:prstGeom prst="rect">
            <a:avLst/>
          </a:prstGeom>
          <a:noFill/>
          <a:ln>
            <a:noFill/>
          </a:ln>
        </p:spPr>
      </p:pic>
      <p:sp>
        <p:nvSpPr>
          <p:cNvPr id="120" name="Google Shape;120;p1"/>
          <p:cNvSpPr txBox="1"/>
          <p:nvPr/>
        </p:nvSpPr>
        <p:spPr>
          <a:xfrm>
            <a:off x="6224956" y="2250827"/>
            <a:ext cx="5671901" cy="2356339"/>
          </a:xfrm>
          <a:prstGeom prst="rect">
            <a:avLst/>
          </a:prstGeom>
          <a:noFill/>
          <a:ln>
            <a:noFill/>
          </a:ln>
        </p:spPr>
        <p:txBody>
          <a:bodyPr spcFirstLastPara="1" wrap="square" lIns="121900" tIns="121900" rIns="121900" bIns="121900" anchor="ctr" anchorCtr="0">
            <a:noAutofit/>
          </a:bodyPr>
          <a:lstStyle/>
          <a:p>
            <a:pPr marL="0" marR="0" lvl="0" indent="0" rtl="0">
              <a:lnSpc>
                <a:spcPct val="150000"/>
              </a:lnSpc>
              <a:spcBef>
                <a:spcPts val="0"/>
              </a:spcBef>
              <a:spcAft>
                <a:spcPts val="0"/>
              </a:spcAft>
              <a:buClr>
                <a:srgbClr val="000000"/>
              </a:buClr>
              <a:buSzPts val="3733"/>
              <a:buFont typeface="Arial"/>
              <a:buNone/>
            </a:pPr>
            <a:r>
              <a:rPr lang="en-US" sz="4400" b="1" i="0" u="none" strike="noStrike" cap="none" dirty="0">
                <a:solidFill>
                  <a:schemeClr val="bg1"/>
                </a:solidFill>
                <a:latin typeface="Arial"/>
                <a:ea typeface="Arial"/>
                <a:cs typeface="Arial"/>
                <a:sym typeface="Arial"/>
              </a:rPr>
              <a:t>Anna, TX</a:t>
            </a:r>
          </a:p>
          <a:p>
            <a:pPr marL="0" marR="0" lvl="0" indent="0" rtl="0">
              <a:lnSpc>
                <a:spcPct val="150000"/>
              </a:lnSpc>
              <a:spcBef>
                <a:spcPts val="0"/>
              </a:spcBef>
              <a:spcAft>
                <a:spcPts val="0"/>
              </a:spcAft>
              <a:buClr>
                <a:srgbClr val="000000"/>
              </a:buClr>
              <a:buSzPts val="3733"/>
              <a:buFont typeface="Arial"/>
              <a:buNone/>
            </a:pPr>
            <a:r>
              <a:rPr lang="en-US" sz="2400" b="1" dirty="0">
                <a:solidFill>
                  <a:schemeClr val="bg1"/>
                </a:solidFill>
              </a:rPr>
              <a:t>The National Community Survey</a:t>
            </a: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a:t>
            </a:r>
            <a:br>
              <a:rPr lang="en-US" sz="2400" b="1" i="0" u="none" strike="noStrike" cap="none" dirty="0">
                <a:solidFill>
                  <a:srgbClr val="FFFFFF"/>
                </a:solidFill>
                <a:latin typeface="Arial"/>
                <a:ea typeface="Arial"/>
                <a:cs typeface="Arial"/>
                <a:sym typeface="Arial"/>
              </a:rPr>
            </a:br>
            <a:r>
              <a:rPr lang="en-US" sz="2400" b="1" i="0" u="none" strike="noStrike" cap="none" dirty="0">
                <a:solidFill>
                  <a:srgbClr val="FFFFFF"/>
                </a:solidFill>
                <a:latin typeface="Arial"/>
                <a:ea typeface="Arial"/>
                <a:cs typeface="Arial"/>
                <a:sym typeface="Arial"/>
              </a:rPr>
              <a:t>2025 Result</a:t>
            </a:r>
            <a:r>
              <a:rPr lang="en-US" sz="2400" b="1" dirty="0">
                <a:solidFill>
                  <a:srgbClr val="FFFFFF"/>
                </a:solidFill>
              </a:rPr>
              <a:t>s</a:t>
            </a:r>
          </a:p>
        </p:txBody>
      </p:sp>
      <p:pic>
        <p:nvPicPr>
          <p:cNvPr id="121" name="Google Shape;121;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3929" y="248878"/>
            <a:ext cx="2668564" cy="632247"/>
          </a:xfrm>
          <a:prstGeom prst="rect">
            <a:avLst/>
          </a:prstGeom>
          <a:noFill/>
          <a:ln>
            <a:noFill/>
          </a:ln>
        </p:spPr>
      </p:pic>
      <p:sp>
        <p:nvSpPr>
          <p:cNvPr id="122" name="Google Shape;122;p1"/>
          <p:cNvSpPr/>
          <p:nvPr/>
        </p:nvSpPr>
        <p:spPr>
          <a:xfrm>
            <a:off x="5943599" y="3276599"/>
            <a:ext cx="5050465" cy="50504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5" name="Straight Connector 4">
            <a:extLst>
              <a:ext uri="{FF2B5EF4-FFF2-40B4-BE49-F238E27FC236}">
                <a16:creationId xmlns:a16="http://schemas.microsoft.com/office/drawing/2014/main" id="{DA5C785B-758B-495C-4C6A-2B23BD01F340}"/>
              </a:ext>
            </a:extLst>
          </p:cNvPr>
          <p:cNvCxnSpPr>
            <a:cxnSpLocks/>
          </p:cNvCxnSpPr>
          <p:nvPr/>
        </p:nvCxnSpPr>
        <p:spPr>
          <a:xfrm>
            <a:off x="5967045" y="1709067"/>
            <a:ext cx="0" cy="34398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09BCC591-FA14-D83B-C67A-A6E9955BED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520" t="20908" r="11658" b="19746"/>
          <a:stretch/>
        </p:blipFill>
        <p:spPr>
          <a:xfrm>
            <a:off x="1197936" y="2566903"/>
            <a:ext cx="4604986" cy="18021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Balancing Quality and Importance</a:t>
            </a:r>
            <a:endParaRPr dirty="0"/>
          </a:p>
        </p:txBody>
      </p:sp>
      <p:pic>
        <p:nvPicPr>
          <p:cNvPr id="3" name="Picture 2">
            <a:extLst>
              <a:ext uri="{FF2B5EF4-FFF2-40B4-BE49-F238E27FC236}">
                <a16:creationId xmlns:a16="http://schemas.microsoft.com/office/drawing/2014/main" id="{6B65486C-3BA9-3518-77FA-0ABB05FDEDB7}"/>
              </a:ext>
            </a:extLst>
          </p:cNvPr>
          <p:cNvPicPr>
            <a:picLocks noChangeAspect="1"/>
          </p:cNvPicPr>
          <p:nvPr/>
        </p:nvPicPr>
        <p:blipFill>
          <a:blip r:embed="rId3"/>
          <a:stretch>
            <a:fillRect/>
          </a:stretch>
        </p:blipFill>
        <p:spPr>
          <a:xfrm>
            <a:off x="507617" y="1297715"/>
            <a:ext cx="11176766" cy="5290697"/>
          </a:xfrm>
          <a:prstGeom prst="rect">
            <a:avLst/>
          </a:prstGeom>
        </p:spPr>
      </p:pic>
    </p:spTree>
    <p:extLst>
      <p:ext uri="{BB962C8B-B14F-4D97-AF65-F5344CB8AC3E}">
        <p14:creationId xmlns:p14="http://schemas.microsoft.com/office/powerpoint/2010/main" val="11574997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600"/>
              <a:t>Comparisons to National Benchmarks</a:t>
            </a:r>
            <a:endParaRPr/>
          </a:p>
        </p:txBody>
      </p:sp>
      <p:pic>
        <p:nvPicPr>
          <p:cNvPr id="230" name="Google Shape;230;p11"/>
          <p:cNvPicPr preferRelativeResize="0"/>
          <p:nvPr/>
        </p:nvPicPr>
        <p:blipFill rotWithShape="1">
          <a:blip r:embed="rId3">
            <a:alphaModFix/>
          </a:blip>
          <a:srcRect/>
          <a:stretch/>
        </p:blipFill>
        <p:spPr>
          <a:xfrm>
            <a:off x="0" y="6167323"/>
            <a:ext cx="12192000" cy="470433"/>
          </a:xfrm>
          <a:prstGeom prst="rect">
            <a:avLst/>
          </a:prstGeom>
          <a:noFill/>
          <a:ln>
            <a:noFill/>
          </a:ln>
        </p:spPr>
      </p:pic>
      <p:sp>
        <p:nvSpPr>
          <p:cNvPr id="7" name="Freeform: Shape 6">
            <a:extLst>
              <a:ext uri="{FF2B5EF4-FFF2-40B4-BE49-F238E27FC236}">
                <a16:creationId xmlns:a16="http://schemas.microsoft.com/office/drawing/2014/main" id="{92DCB1B8-8AD1-73D0-B8FF-C720B1CA53F7}"/>
              </a:ext>
            </a:extLst>
          </p:cNvPr>
          <p:cNvSpPr/>
          <p:nvPr/>
        </p:nvSpPr>
        <p:spPr>
          <a:xfrm rot="5400000">
            <a:off x="2811091" y="1491167"/>
            <a:ext cx="5947078" cy="3257600"/>
          </a:xfrm>
          <a:custGeom>
            <a:avLst/>
            <a:gdLst>
              <a:gd name="connsiteX0" fmla="*/ 0 w 2939281"/>
              <a:gd name="connsiteY0" fmla="*/ 956400 h 1912800"/>
              <a:gd name="connsiteX1" fmla="*/ 752128 w 2939281"/>
              <a:gd name="connsiteY1" fmla="*/ 0 h 1912800"/>
              <a:gd name="connsiteX2" fmla="*/ 752128 w 2939281"/>
              <a:gd name="connsiteY2" fmla="*/ 478200 h 1912800"/>
              <a:gd name="connsiteX3" fmla="*/ 1435026 w 2939281"/>
              <a:gd name="connsiteY3" fmla="*/ 478200 h 1912800"/>
              <a:gd name="connsiteX4" fmla="*/ 1504255 w 2939281"/>
              <a:gd name="connsiteY4" fmla="*/ 478200 h 1912800"/>
              <a:gd name="connsiteX5" fmla="*/ 2187153 w 2939281"/>
              <a:gd name="connsiteY5" fmla="*/ 478200 h 1912800"/>
              <a:gd name="connsiteX6" fmla="*/ 2187153 w 2939281"/>
              <a:gd name="connsiteY6" fmla="*/ 0 h 1912800"/>
              <a:gd name="connsiteX7" fmla="*/ 2939281 w 2939281"/>
              <a:gd name="connsiteY7" fmla="*/ 956400 h 1912800"/>
              <a:gd name="connsiteX8" fmla="*/ 2187153 w 2939281"/>
              <a:gd name="connsiteY8" fmla="*/ 1912800 h 1912800"/>
              <a:gd name="connsiteX9" fmla="*/ 2187153 w 2939281"/>
              <a:gd name="connsiteY9" fmla="*/ 1434600 h 1912800"/>
              <a:gd name="connsiteX10" fmla="*/ 1504255 w 2939281"/>
              <a:gd name="connsiteY10" fmla="*/ 1434600 h 1912800"/>
              <a:gd name="connsiteX11" fmla="*/ 1435026 w 2939281"/>
              <a:gd name="connsiteY11" fmla="*/ 1434600 h 1912800"/>
              <a:gd name="connsiteX12" fmla="*/ 752128 w 2939281"/>
              <a:gd name="connsiteY12" fmla="*/ 1434600 h 1912800"/>
              <a:gd name="connsiteX13" fmla="*/ 752128 w 2939281"/>
              <a:gd name="connsiteY13" fmla="*/ 1912800 h 19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9281" h="1912800">
                <a:moveTo>
                  <a:pt x="0" y="956400"/>
                </a:moveTo>
                <a:lnTo>
                  <a:pt x="752128" y="0"/>
                </a:lnTo>
                <a:lnTo>
                  <a:pt x="752128" y="478200"/>
                </a:lnTo>
                <a:lnTo>
                  <a:pt x="1435026" y="478200"/>
                </a:lnTo>
                <a:lnTo>
                  <a:pt x="1504255" y="478200"/>
                </a:lnTo>
                <a:lnTo>
                  <a:pt x="2187153" y="478200"/>
                </a:lnTo>
                <a:lnTo>
                  <a:pt x="2187153" y="0"/>
                </a:lnTo>
                <a:lnTo>
                  <a:pt x="2939281" y="956400"/>
                </a:lnTo>
                <a:lnTo>
                  <a:pt x="2187153" y="1912800"/>
                </a:lnTo>
                <a:lnTo>
                  <a:pt x="2187153" y="1434600"/>
                </a:lnTo>
                <a:lnTo>
                  <a:pt x="1504255" y="1434600"/>
                </a:lnTo>
                <a:lnTo>
                  <a:pt x="1435026" y="1434600"/>
                </a:lnTo>
                <a:lnTo>
                  <a:pt x="752128" y="1434600"/>
                </a:lnTo>
                <a:lnTo>
                  <a:pt x="752128" y="1912800"/>
                </a:lnTo>
                <a:close/>
              </a:path>
            </a:pathLst>
          </a:custGeom>
          <a:gradFill flip="none" rotWithShape="1">
            <a:gsLst>
              <a:gs pos="0">
                <a:srgbClr val="132D29"/>
              </a:gs>
              <a:gs pos="48000">
                <a:srgbClr val="368277"/>
              </a:gs>
              <a:gs pos="100000">
                <a:srgbClr val="8DCFC6"/>
              </a:gs>
            </a:gsLst>
            <a:lin ang="21594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EA4FCC96-D2BB-8822-51AD-14B7A38A0DA3}"/>
              </a:ext>
            </a:extLst>
          </p:cNvPr>
          <p:cNvGrpSpPr/>
          <p:nvPr/>
        </p:nvGrpSpPr>
        <p:grpSpPr>
          <a:xfrm>
            <a:off x="6096000" y="1798902"/>
            <a:ext cx="5753100" cy="2642129"/>
            <a:chOff x="7167159" y="3873582"/>
            <a:chExt cx="1095300" cy="1296390"/>
          </a:xfrm>
        </p:grpSpPr>
        <p:sp>
          <p:nvSpPr>
            <p:cNvPr id="10" name="Freeform: Shape 9">
              <a:extLst>
                <a:ext uri="{FF2B5EF4-FFF2-40B4-BE49-F238E27FC236}">
                  <a16:creationId xmlns:a16="http://schemas.microsoft.com/office/drawing/2014/main" id="{F26815D4-8F98-CCAC-5357-27254D1C06D2}"/>
                </a:ext>
              </a:extLst>
            </p:cNvPr>
            <p:cNvSpPr/>
            <p:nvPr/>
          </p:nvSpPr>
          <p:spPr>
            <a:xfrm>
              <a:off x="7167159" y="3873582"/>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132D2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2</a:t>
              </a:r>
              <a:r>
                <a:rPr lang="en-US" sz="3600" b="0" i="0" kern="1200" dirty="0"/>
                <a:t> received </a:t>
              </a:r>
              <a:r>
                <a:rPr lang="en-US" sz="3600" b="1" i="0" kern="1200" dirty="0"/>
                <a:t>higher</a:t>
              </a:r>
              <a:r>
                <a:rPr lang="en-US" sz="3600" b="0" i="0" kern="1200" dirty="0"/>
                <a:t> ratings</a:t>
              </a:r>
              <a:endParaRPr lang="en-US" sz="3600" kern="1200" dirty="0"/>
            </a:p>
          </p:txBody>
        </p:sp>
        <p:sp>
          <p:nvSpPr>
            <p:cNvPr id="11" name="Freeform: Shape 10">
              <a:extLst>
                <a:ext uri="{FF2B5EF4-FFF2-40B4-BE49-F238E27FC236}">
                  <a16:creationId xmlns:a16="http://schemas.microsoft.com/office/drawing/2014/main" id="{DBA82D5D-40D7-CC28-FAE4-0E67C8BEC20F}"/>
                </a:ext>
              </a:extLst>
            </p:cNvPr>
            <p:cNvSpPr/>
            <p:nvPr/>
          </p:nvSpPr>
          <p:spPr>
            <a:xfrm>
              <a:off x="7167159" y="4322333"/>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132D2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70</a:t>
              </a:r>
              <a:r>
                <a:rPr lang="en-US" sz="3600" b="0" i="0" kern="1200" dirty="0"/>
                <a:t> received </a:t>
              </a:r>
              <a:r>
                <a:rPr lang="en-US" sz="3600" b="1" i="0" kern="1200" dirty="0"/>
                <a:t>similar</a:t>
              </a:r>
              <a:r>
                <a:rPr lang="en-US" sz="3600" b="0" i="0" kern="1200" dirty="0"/>
                <a:t> ratings</a:t>
              </a:r>
              <a:endParaRPr lang="en-US" sz="3600" kern="1200" dirty="0"/>
            </a:p>
          </p:txBody>
        </p:sp>
        <p:sp>
          <p:nvSpPr>
            <p:cNvPr id="12" name="Freeform: Shape 11">
              <a:extLst>
                <a:ext uri="{FF2B5EF4-FFF2-40B4-BE49-F238E27FC236}">
                  <a16:creationId xmlns:a16="http://schemas.microsoft.com/office/drawing/2014/main" id="{27B07CA5-41BC-407F-1148-1AF7CEEAA63A}"/>
                </a:ext>
              </a:extLst>
            </p:cNvPr>
            <p:cNvSpPr/>
            <p:nvPr/>
          </p:nvSpPr>
          <p:spPr>
            <a:xfrm>
              <a:off x="7167159" y="4771083"/>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132D2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49</a:t>
              </a:r>
              <a:r>
                <a:rPr lang="en-US" sz="3600" b="0" i="0" kern="1200" dirty="0"/>
                <a:t> received </a:t>
              </a:r>
              <a:r>
                <a:rPr lang="en-US" sz="3600" b="1" i="0" kern="1200" dirty="0"/>
                <a:t>lower</a:t>
              </a:r>
              <a:r>
                <a:rPr lang="en-US" sz="3600" b="0" i="0" kern="1200" dirty="0"/>
                <a:t> ratings</a:t>
              </a:r>
              <a:endParaRPr lang="en-US" sz="3600" kern="1200" dirty="0"/>
            </a:p>
          </p:txBody>
        </p:sp>
      </p:grpSp>
    </p:spTree>
    <p:extLst>
      <p:ext uri="{BB962C8B-B14F-4D97-AF65-F5344CB8AC3E}">
        <p14:creationId xmlns:p14="http://schemas.microsoft.com/office/powerpoint/2010/main" val="20463555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600" dirty="0"/>
              <a:t>Comparisons to Previous Survey (2022)</a:t>
            </a:r>
            <a:endParaRPr dirty="0"/>
          </a:p>
        </p:txBody>
      </p:sp>
      <p:pic>
        <p:nvPicPr>
          <p:cNvPr id="230" name="Google Shape;230;p11"/>
          <p:cNvPicPr preferRelativeResize="0"/>
          <p:nvPr/>
        </p:nvPicPr>
        <p:blipFill rotWithShape="1">
          <a:blip r:embed="rId3">
            <a:alphaModFix/>
          </a:blip>
          <a:srcRect/>
          <a:stretch/>
        </p:blipFill>
        <p:spPr>
          <a:xfrm>
            <a:off x="0" y="6167323"/>
            <a:ext cx="12192000" cy="470433"/>
          </a:xfrm>
          <a:prstGeom prst="rect">
            <a:avLst/>
          </a:prstGeom>
          <a:noFill/>
          <a:ln>
            <a:noFill/>
          </a:ln>
        </p:spPr>
      </p:pic>
      <p:sp>
        <p:nvSpPr>
          <p:cNvPr id="7" name="Freeform: Shape 6">
            <a:extLst>
              <a:ext uri="{FF2B5EF4-FFF2-40B4-BE49-F238E27FC236}">
                <a16:creationId xmlns:a16="http://schemas.microsoft.com/office/drawing/2014/main" id="{92DCB1B8-8AD1-73D0-B8FF-C720B1CA53F7}"/>
              </a:ext>
            </a:extLst>
          </p:cNvPr>
          <p:cNvSpPr/>
          <p:nvPr/>
        </p:nvSpPr>
        <p:spPr>
          <a:xfrm rot="5400000">
            <a:off x="2811091" y="1491167"/>
            <a:ext cx="5947078" cy="3257600"/>
          </a:xfrm>
          <a:custGeom>
            <a:avLst/>
            <a:gdLst>
              <a:gd name="connsiteX0" fmla="*/ 0 w 2939281"/>
              <a:gd name="connsiteY0" fmla="*/ 956400 h 1912800"/>
              <a:gd name="connsiteX1" fmla="*/ 752128 w 2939281"/>
              <a:gd name="connsiteY1" fmla="*/ 0 h 1912800"/>
              <a:gd name="connsiteX2" fmla="*/ 752128 w 2939281"/>
              <a:gd name="connsiteY2" fmla="*/ 478200 h 1912800"/>
              <a:gd name="connsiteX3" fmla="*/ 1435026 w 2939281"/>
              <a:gd name="connsiteY3" fmla="*/ 478200 h 1912800"/>
              <a:gd name="connsiteX4" fmla="*/ 1504255 w 2939281"/>
              <a:gd name="connsiteY4" fmla="*/ 478200 h 1912800"/>
              <a:gd name="connsiteX5" fmla="*/ 2187153 w 2939281"/>
              <a:gd name="connsiteY5" fmla="*/ 478200 h 1912800"/>
              <a:gd name="connsiteX6" fmla="*/ 2187153 w 2939281"/>
              <a:gd name="connsiteY6" fmla="*/ 0 h 1912800"/>
              <a:gd name="connsiteX7" fmla="*/ 2939281 w 2939281"/>
              <a:gd name="connsiteY7" fmla="*/ 956400 h 1912800"/>
              <a:gd name="connsiteX8" fmla="*/ 2187153 w 2939281"/>
              <a:gd name="connsiteY8" fmla="*/ 1912800 h 1912800"/>
              <a:gd name="connsiteX9" fmla="*/ 2187153 w 2939281"/>
              <a:gd name="connsiteY9" fmla="*/ 1434600 h 1912800"/>
              <a:gd name="connsiteX10" fmla="*/ 1504255 w 2939281"/>
              <a:gd name="connsiteY10" fmla="*/ 1434600 h 1912800"/>
              <a:gd name="connsiteX11" fmla="*/ 1435026 w 2939281"/>
              <a:gd name="connsiteY11" fmla="*/ 1434600 h 1912800"/>
              <a:gd name="connsiteX12" fmla="*/ 752128 w 2939281"/>
              <a:gd name="connsiteY12" fmla="*/ 1434600 h 1912800"/>
              <a:gd name="connsiteX13" fmla="*/ 752128 w 2939281"/>
              <a:gd name="connsiteY13" fmla="*/ 1912800 h 19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9281" h="1912800">
                <a:moveTo>
                  <a:pt x="0" y="956400"/>
                </a:moveTo>
                <a:lnTo>
                  <a:pt x="752128" y="0"/>
                </a:lnTo>
                <a:lnTo>
                  <a:pt x="752128" y="478200"/>
                </a:lnTo>
                <a:lnTo>
                  <a:pt x="1435026" y="478200"/>
                </a:lnTo>
                <a:lnTo>
                  <a:pt x="1504255" y="478200"/>
                </a:lnTo>
                <a:lnTo>
                  <a:pt x="2187153" y="478200"/>
                </a:lnTo>
                <a:lnTo>
                  <a:pt x="2187153" y="0"/>
                </a:lnTo>
                <a:lnTo>
                  <a:pt x="2939281" y="956400"/>
                </a:lnTo>
                <a:lnTo>
                  <a:pt x="2187153" y="1912800"/>
                </a:lnTo>
                <a:lnTo>
                  <a:pt x="2187153" y="1434600"/>
                </a:lnTo>
                <a:lnTo>
                  <a:pt x="1504255" y="1434600"/>
                </a:lnTo>
                <a:lnTo>
                  <a:pt x="1435026" y="1434600"/>
                </a:lnTo>
                <a:lnTo>
                  <a:pt x="752128" y="1434600"/>
                </a:lnTo>
                <a:lnTo>
                  <a:pt x="752128" y="1912800"/>
                </a:lnTo>
                <a:close/>
              </a:path>
            </a:pathLst>
          </a:custGeom>
          <a:gradFill flip="none" rotWithShape="1">
            <a:gsLst>
              <a:gs pos="0">
                <a:srgbClr val="97BB57"/>
              </a:gs>
              <a:gs pos="48000">
                <a:srgbClr val="B0CB7F"/>
              </a:gs>
              <a:gs pos="100000">
                <a:srgbClr val="DCE8C6"/>
              </a:gs>
            </a:gsLst>
            <a:lin ang="21594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EA4FCC96-D2BB-8822-51AD-14B7A38A0DA3}"/>
              </a:ext>
            </a:extLst>
          </p:cNvPr>
          <p:cNvGrpSpPr/>
          <p:nvPr/>
        </p:nvGrpSpPr>
        <p:grpSpPr>
          <a:xfrm>
            <a:off x="6096000" y="1798902"/>
            <a:ext cx="5753100" cy="2642129"/>
            <a:chOff x="7167159" y="3873582"/>
            <a:chExt cx="1095300" cy="1296390"/>
          </a:xfrm>
        </p:grpSpPr>
        <p:sp>
          <p:nvSpPr>
            <p:cNvPr id="10" name="Freeform: Shape 9">
              <a:extLst>
                <a:ext uri="{FF2B5EF4-FFF2-40B4-BE49-F238E27FC236}">
                  <a16:creationId xmlns:a16="http://schemas.microsoft.com/office/drawing/2014/main" id="{F26815D4-8F98-CCAC-5357-27254D1C06D2}"/>
                </a:ext>
              </a:extLst>
            </p:cNvPr>
            <p:cNvSpPr/>
            <p:nvPr/>
          </p:nvSpPr>
          <p:spPr>
            <a:xfrm>
              <a:off x="7167159" y="3873582"/>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B0CB7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4</a:t>
              </a:r>
              <a:r>
                <a:rPr lang="en-US" sz="3600" b="0" i="0" kern="1200" dirty="0"/>
                <a:t> received </a:t>
              </a:r>
              <a:r>
                <a:rPr lang="en-US" sz="3600" b="1" i="0" kern="1200" dirty="0"/>
                <a:t>higher</a:t>
              </a:r>
              <a:r>
                <a:rPr lang="en-US" sz="3600" b="0" i="0" kern="1200" dirty="0"/>
                <a:t> ratings</a:t>
              </a:r>
              <a:endParaRPr lang="en-US" sz="3600" kern="1200" dirty="0"/>
            </a:p>
          </p:txBody>
        </p:sp>
        <p:sp>
          <p:nvSpPr>
            <p:cNvPr id="11" name="Freeform: Shape 10">
              <a:extLst>
                <a:ext uri="{FF2B5EF4-FFF2-40B4-BE49-F238E27FC236}">
                  <a16:creationId xmlns:a16="http://schemas.microsoft.com/office/drawing/2014/main" id="{DBA82D5D-40D7-CC28-FAE4-0E67C8BEC20F}"/>
                </a:ext>
              </a:extLst>
            </p:cNvPr>
            <p:cNvSpPr/>
            <p:nvPr/>
          </p:nvSpPr>
          <p:spPr>
            <a:xfrm>
              <a:off x="7167159" y="4322333"/>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B0CB7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58</a:t>
              </a:r>
              <a:r>
                <a:rPr lang="en-US" sz="3600" b="0" i="0" kern="1200" dirty="0"/>
                <a:t> received </a:t>
              </a:r>
              <a:r>
                <a:rPr lang="en-US" sz="3600" b="1" i="0" kern="1200" dirty="0"/>
                <a:t>similar</a:t>
              </a:r>
              <a:r>
                <a:rPr lang="en-US" sz="3600" b="0" i="0" kern="1200" dirty="0"/>
                <a:t> ratings</a:t>
              </a:r>
              <a:endParaRPr lang="en-US" sz="3600" kern="1200" dirty="0"/>
            </a:p>
          </p:txBody>
        </p:sp>
        <p:sp>
          <p:nvSpPr>
            <p:cNvPr id="12" name="Freeform: Shape 11">
              <a:extLst>
                <a:ext uri="{FF2B5EF4-FFF2-40B4-BE49-F238E27FC236}">
                  <a16:creationId xmlns:a16="http://schemas.microsoft.com/office/drawing/2014/main" id="{27B07CA5-41BC-407F-1148-1AF7CEEAA63A}"/>
                </a:ext>
              </a:extLst>
            </p:cNvPr>
            <p:cNvSpPr/>
            <p:nvPr/>
          </p:nvSpPr>
          <p:spPr>
            <a:xfrm>
              <a:off x="7167159" y="4771083"/>
              <a:ext cx="1095300" cy="398889"/>
            </a:xfrm>
            <a:custGeom>
              <a:avLst/>
              <a:gdLst>
                <a:gd name="connsiteX0" fmla="*/ 0 w 1095300"/>
                <a:gd name="connsiteY0" fmla="*/ 66483 h 398889"/>
                <a:gd name="connsiteX1" fmla="*/ 66483 w 1095300"/>
                <a:gd name="connsiteY1" fmla="*/ 0 h 398889"/>
                <a:gd name="connsiteX2" fmla="*/ 1028817 w 1095300"/>
                <a:gd name="connsiteY2" fmla="*/ 0 h 398889"/>
                <a:gd name="connsiteX3" fmla="*/ 1095300 w 1095300"/>
                <a:gd name="connsiteY3" fmla="*/ 66483 h 398889"/>
                <a:gd name="connsiteX4" fmla="*/ 1095300 w 1095300"/>
                <a:gd name="connsiteY4" fmla="*/ 332406 h 398889"/>
                <a:gd name="connsiteX5" fmla="*/ 1028817 w 1095300"/>
                <a:gd name="connsiteY5" fmla="*/ 398889 h 398889"/>
                <a:gd name="connsiteX6" fmla="*/ 66483 w 1095300"/>
                <a:gd name="connsiteY6" fmla="*/ 398889 h 398889"/>
                <a:gd name="connsiteX7" fmla="*/ 0 w 1095300"/>
                <a:gd name="connsiteY7" fmla="*/ 332406 h 398889"/>
                <a:gd name="connsiteX8" fmla="*/ 0 w 1095300"/>
                <a:gd name="connsiteY8" fmla="*/ 66483 h 3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00" h="398889">
                  <a:moveTo>
                    <a:pt x="0" y="66483"/>
                  </a:moveTo>
                  <a:cubicBezTo>
                    <a:pt x="0" y="29765"/>
                    <a:pt x="29765" y="0"/>
                    <a:pt x="66483" y="0"/>
                  </a:cubicBezTo>
                  <a:lnTo>
                    <a:pt x="1028817" y="0"/>
                  </a:lnTo>
                  <a:cubicBezTo>
                    <a:pt x="1065535" y="0"/>
                    <a:pt x="1095300" y="29765"/>
                    <a:pt x="1095300" y="66483"/>
                  </a:cubicBezTo>
                  <a:lnTo>
                    <a:pt x="1095300" y="332406"/>
                  </a:lnTo>
                  <a:cubicBezTo>
                    <a:pt x="1095300" y="369124"/>
                    <a:pt x="1065535" y="398889"/>
                    <a:pt x="1028817" y="398889"/>
                  </a:cubicBezTo>
                  <a:lnTo>
                    <a:pt x="66483" y="398889"/>
                  </a:lnTo>
                  <a:cubicBezTo>
                    <a:pt x="29765" y="398889"/>
                    <a:pt x="0" y="369124"/>
                    <a:pt x="0" y="332406"/>
                  </a:cubicBezTo>
                  <a:lnTo>
                    <a:pt x="0" y="66483"/>
                  </a:lnTo>
                  <a:close/>
                </a:path>
              </a:pathLst>
            </a:custGeom>
            <a:ln>
              <a:solidFill>
                <a:srgbClr val="B0CB7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72" tIns="57572" rIns="57572" bIns="57572" numCol="1" spcCol="1270" anchor="ctr" anchorCtr="0">
              <a:noAutofit/>
            </a:bodyPr>
            <a:lstStyle/>
            <a:p>
              <a:pPr marL="0" lvl="0" indent="0" defTabSz="444500">
                <a:lnSpc>
                  <a:spcPct val="90000"/>
                </a:lnSpc>
                <a:spcBef>
                  <a:spcPct val="0"/>
                </a:spcBef>
                <a:spcAft>
                  <a:spcPct val="35000"/>
                </a:spcAft>
                <a:buNone/>
              </a:pPr>
              <a:r>
                <a:rPr lang="en-US" sz="3600" b="1" kern="1200" dirty="0"/>
                <a:t>58</a:t>
              </a:r>
              <a:r>
                <a:rPr lang="en-US" sz="3600" b="0" i="0" kern="1200" dirty="0"/>
                <a:t> received </a:t>
              </a:r>
              <a:r>
                <a:rPr lang="en-US" sz="3600" b="1" i="0" kern="1200" dirty="0"/>
                <a:t>lower</a:t>
              </a:r>
              <a:r>
                <a:rPr lang="en-US" sz="3600" b="0" i="0" kern="1200" dirty="0"/>
                <a:t> ratings</a:t>
              </a:r>
              <a:endParaRPr lang="en-US" sz="3600" kern="1200" dirty="0"/>
            </a:p>
          </p:txBody>
        </p:sp>
      </p:grpSp>
    </p:spTree>
    <p:extLst>
      <p:ext uri="{BB962C8B-B14F-4D97-AF65-F5344CB8AC3E}">
        <p14:creationId xmlns:p14="http://schemas.microsoft.com/office/powerpoint/2010/main" val="425976324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92000"/>
            <a:lum/>
            <a:extLst>
              <a:ext uri="{28A0092B-C50C-407E-A947-70E740481C1C}">
                <a14:useLocalDpi xmlns:a14="http://schemas.microsoft.com/office/drawing/2010/main"/>
              </a:ext>
            </a:extLst>
          </a:blip>
          <a:srcRect/>
          <a:stretch>
            <a:fillRect/>
          </a:stretch>
        </a:blipFill>
        <a:effectLst/>
      </p:bgPr>
    </p:bg>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4">
            <a:alphaModFix/>
          </a:blip>
          <a:srcRect/>
          <a:stretch/>
        </p:blipFill>
        <p:spPr>
          <a:xfrm>
            <a:off x="1" y="0"/>
            <a:ext cx="5013956" cy="6858000"/>
          </a:xfrm>
          <a:prstGeom prst="rect">
            <a:avLst/>
          </a:prstGeom>
          <a:noFill/>
          <a:ln>
            <a:noFill/>
          </a:ln>
        </p:spPr>
      </p:pic>
      <p:sp>
        <p:nvSpPr>
          <p:cNvPr id="258" name="Google Shape;258;p14"/>
          <p:cNvSpPr txBox="1"/>
          <p:nvPr/>
        </p:nvSpPr>
        <p:spPr>
          <a:xfrm>
            <a:off x="342900" y="2152167"/>
            <a:ext cx="4090877" cy="19356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Arial"/>
                <a:ea typeface="Arial"/>
                <a:cs typeface="Arial"/>
                <a:sym typeface="Arial"/>
              </a:rPr>
              <a:t>Key Findings</a:t>
            </a:r>
            <a:endParaRPr sz="3600" b="1" i="0" u="none" strike="noStrike" cap="none">
              <a:solidFill>
                <a:srgbClr val="FFFFFF"/>
              </a:solidFill>
              <a:latin typeface="Arial"/>
              <a:ea typeface="Arial"/>
              <a:cs typeface="Arial"/>
              <a:sym typeface="Arial"/>
            </a:endParaRPr>
          </a:p>
        </p:txBody>
      </p:sp>
      <p:pic>
        <p:nvPicPr>
          <p:cNvPr id="259" name="Google Shape;259;p14"/>
          <p:cNvPicPr preferRelativeResize="0"/>
          <p:nvPr/>
        </p:nvPicPr>
        <p:blipFill rotWithShape="1">
          <a:blip r:embed="rId5">
            <a:alphaModFix/>
          </a:blip>
          <a:srcRect/>
          <a:stretch/>
        </p:blipFill>
        <p:spPr>
          <a:xfrm>
            <a:off x="0" y="5672082"/>
            <a:ext cx="12192000" cy="11859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2000"/>
            <a:lum/>
            <a:extLst>
              <a:ext uri="{28A0092B-C50C-407E-A947-70E740481C1C}">
                <a14:useLocalDpi xmlns:a14="http://schemas.microsoft.com/office/drawing/2010/main"/>
              </a:ext>
            </a:extLst>
          </a:blip>
          <a:srcRect/>
          <a:stretch>
            <a:fillRect/>
          </a:stretch>
        </a:blipFill>
        <a:effectLst/>
      </p:bgPr>
    </p:bg>
    <p:spTree>
      <p:nvGrpSpPr>
        <p:cNvPr id="1" name="Shape 264">
          <a:extLst>
            <a:ext uri="{FF2B5EF4-FFF2-40B4-BE49-F238E27FC236}">
              <a16:creationId xmlns:a16="http://schemas.microsoft.com/office/drawing/2014/main" id="{716934BD-5AC5-6B29-C3C3-63BF4163FDC4}"/>
            </a:ext>
          </a:extLst>
        </p:cNvPr>
        <p:cNvGrpSpPr/>
        <p:nvPr/>
      </p:nvGrpSpPr>
      <p:grpSpPr>
        <a:xfrm>
          <a:off x="0" y="0"/>
          <a:ext cx="0" cy="0"/>
          <a:chOff x="0" y="0"/>
          <a:chExt cx="0" cy="0"/>
        </a:xfrm>
      </p:grpSpPr>
      <p:sp>
        <p:nvSpPr>
          <p:cNvPr id="266" name="Google Shape;266;p15">
            <a:extLst>
              <a:ext uri="{FF2B5EF4-FFF2-40B4-BE49-F238E27FC236}">
                <a16:creationId xmlns:a16="http://schemas.microsoft.com/office/drawing/2014/main" id="{C7734F36-50BF-FBDE-3249-80B69A033640}"/>
              </a:ext>
            </a:extLst>
          </p:cNvPr>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a:buClr>
                <a:srgbClr val="000000"/>
              </a:buClr>
            </a:pPr>
            <a:br>
              <a:rPr lang="en-US" sz="3200" dirty="0"/>
            </a:br>
            <a:br>
              <a:rPr lang="en-US" sz="3200" dirty="0"/>
            </a:br>
            <a:r>
              <a:rPr lang="en-US" sz="3200" dirty="0"/>
              <a:t>Safety remains Anna’s strongest asset, consistent with national averages despite some declines.</a:t>
            </a:r>
            <a:br>
              <a:rPr lang="en-US" sz="3200" dirty="0"/>
            </a:br>
            <a:endParaRPr sz="3200" b="1" i="0" u="none" strike="noStrike" cap="none" dirty="0">
              <a:solidFill>
                <a:schemeClr val="lt1"/>
              </a:solidFill>
              <a:latin typeface="Arial"/>
              <a:ea typeface="Arial"/>
              <a:cs typeface="Arial"/>
              <a:sym typeface="Arial"/>
            </a:endParaRPr>
          </a:p>
        </p:txBody>
      </p:sp>
      <p:sp>
        <p:nvSpPr>
          <p:cNvPr id="268" name="Google Shape;268;p15">
            <a:extLst>
              <a:ext uri="{FF2B5EF4-FFF2-40B4-BE49-F238E27FC236}">
                <a16:creationId xmlns:a16="http://schemas.microsoft.com/office/drawing/2014/main" id="{725AE2FD-EE90-B456-F358-F8FFEDE2CD42}"/>
              </a:ext>
            </a:extLst>
          </p:cNvPr>
          <p:cNvSpPr txBox="1"/>
          <p:nvPr/>
        </p:nvSpPr>
        <p:spPr>
          <a:xfrm>
            <a:off x="10289931" y="977202"/>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lt1"/>
                </a:solidFill>
                <a:latin typeface="Roboto" panose="02000000000000000000" pitchFamily="2" charset="0"/>
                <a:ea typeface="Roboto" panose="02000000000000000000" pitchFamily="2" charset="0"/>
                <a:cs typeface="Roboto" panose="02000000000000000000" pitchFamily="2" charset="0"/>
              </a:rPr>
              <a:t>1</a:t>
            </a:r>
            <a:endParaRPr lang="en-US" sz="22000" dirty="0">
              <a:latin typeface="Roboto" panose="02000000000000000000" pitchFamily="2" charset="0"/>
              <a:ea typeface="Roboto" panose="02000000000000000000" pitchFamily="2" charset="0"/>
              <a:cs typeface="Roboto" panose="02000000000000000000" pitchFamily="2" charset="0"/>
            </a:endParaRPr>
          </a:p>
        </p:txBody>
      </p:sp>
      <p:pic>
        <p:nvPicPr>
          <p:cNvPr id="269" name="Google Shape;269;p15">
            <a:extLst>
              <a:ext uri="{FF2B5EF4-FFF2-40B4-BE49-F238E27FC236}">
                <a16:creationId xmlns:a16="http://schemas.microsoft.com/office/drawing/2014/main" id="{2EABB32D-EE09-A342-9B50-59E11402F624}"/>
              </a:ext>
            </a:extLst>
          </p:cNvPr>
          <p:cNvPicPr preferRelativeResize="0"/>
          <p:nvPr/>
        </p:nvPicPr>
        <p:blipFill rotWithShape="1">
          <a:blip r:embed="rId4">
            <a:alphaModFix/>
          </a:blip>
          <a:srcRect/>
          <a:stretch/>
        </p:blipFill>
        <p:spPr>
          <a:xfrm>
            <a:off x="0" y="5672082"/>
            <a:ext cx="12192000" cy="1185927"/>
          </a:xfrm>
          <a:prstGeom prst="rect">
            <a:avLst/>
          </a:prstGeom>
          <a:noFill/>
          <a:ln>
            <a:noFill/>
          </a:ln>
        </p:spPr>
      </p:pic>
    </p:spTree>
    <p:extLst>
      <p:ext uri="{BB962C8B-B14F-4D97-AF65-F5344CB8AC3E}">
        <p14:creationId xmlns:p14="http://schemas.microsoft.com/office/powerpoint/2010/main" val="4976797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6"/>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b="1" dirty="0">
                <a:solidFill>
                  <a:schemeClr val="lt1"/>
                </a:solidFill>
              </a:rPr>
              <a:t>Safety in Anna</a:t>
            </a:r>
            <a:endParaRPr dirty="0"/>
          </a:p>
        </p:txBody>
      </p:sp>
      <p:grpSp>
        <p:nvGrpSpPr>
          <p:cNvPr id="276" name="Google Shape;276;p16"/>
          <p:cNvGrpSpPr/>
          <p:nvPr/>
        </p:nvGrpSpPr>
        <p:grpSpPr>
          <a:xfrm>
            <a:off x="775688" y="1585943"/>
            <a:ext cx="5742400" cy="1457627"/>
            <a:chOff x="457222" y="2819276"/>
            <a:chExt cx="1346721" cy="384597"/>
          </a:xfrm>
        </p:grpSpPr>
        <p:grpSp>
          <p:nvGrpSpPr>
            <p:cNvPr id="277" name="Google Shape;277;p16"/>
            <p:cNvGrpSpPr/>
            <p:nvPr/>
          </p:nvGrpSpPr>
          <p:grpSpPr>
            <a:xfrm>
              <a:off x="457222" y="2819276"/>
              <a:ext cx="121249" cy="384597"/>
              <a:chOff x="1449858" y="3505200"/>
              <a:chExt cx="304800" cy="914400"/>
            </a:xfrm>
          </p:grpSpPr>
          <p:sp>
            <p:nvSpPr>
              <p:cNvPr id="278" name="Google Shape;278;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9" name="Google Shape;279;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0" name="Google Shape;280;p16"/>
            <p:cNvGrpSpPr/>
            <p:nvPr/>
          </p:nvGrpSpPr>
          <p:grpSpPr>
            <a:xfrm>
              <a:off x="593386" y="2819276"/>
              <a:ext cx="121249" cy="384597"/>
              <a:chOff x="1449858" y="3505200"/>
              <a:chExt cx="304800" cy="914400"/>
            </a:xfrm>
          </p:grpSpPr>
          <p:sp>
            <p:nvSpPr>
              <p:cNvPr id="281" name="Google Shape;281;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82" name="Google Shape;282;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3" name="Google Shape;283;p16"/>
            <p:cNvGrpSpPr/>
            <p:nvPr/>
          </p:nvGrpSpPr>
          <p:grpSpPr>
            <a:xfrm>
              <a:off x="729550" y="2819276"/>
              <a:ext cx="121249" cy="384597"/>
              <a:chOff x="1449858" y="3505200"/>
              <a:chExt cx="304800" cy="914400"/>
            </a:xfrm>
          </p:grpSpPr>
          <p:sp>
            <p:nvSpPr>
              <p:cNvPr id="284" name="Google Shape;284;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85" name="Google Shape;285;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6" name="Google Shape;286;p16"/>
            <p:cNvGrpSpPr/>
            <p:nvPr/>
          </p:nvGrpSpPr>
          <p:grpSpPr>
            <a:xfrm>
              <a:off x="865714" y="2819276"/>
              <a:ext cx="121249" cy="384597"/>
              <a:chOff x="1449858" y="3505200"/>
              <a:chExt cx="304800" cy="914400"/>
            </a:xfrm>
          </p:grpSpPr>
          <p:sp>
            <p:nvSpPr>
              <p:cNvPr id="287" name="Google Shape;287;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88" name="Google Shape;288;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9" name="Google Shape;289;p16"/>
            <p:cNvGrpSpPr/>
            <p:nvPr/>
          </p:nvGrpSpPr>
          <p:grpSpPr>
            <a:xfrm>
              <a:off x="1001879" y="2819276"/>
              <a:ext cx="121249" cy="384597"/>
              <a:chOff x="1449858" y="3505200"/>
              <a:chExt cx="304800" cy="914400"/>
            </a:xfrm>
          </p:grpSpPr>
          <p:sp>
            <p:nvSpPr>
              <p:cNvPr id="290" name="Google Shape;290;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91" name="Google Shape;291;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92" name="Google Shape;292;p16"/>
            <p:cNvGrpSpPr/>
            <p:nvPr/>
          </p:nvGrpSpPr>
          <p:grpSpPr>
            <a:xfrm>
              <a:off x="1138043" y="2819276"/>
              <a:ext cx="121249" cy="384597"/>
              <a:chOff x="1449858" y="3505200"/>
              <a:chExt cx="304800" cy="914400"/>
            </a:xfrm>
          </p:grpSpPr>
          <p:sp>
            <p:nvSpPr>
              <p:cNvPr id="293" name="Google Shape;293;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94" name="Google Shape;294;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95" name="Google Shape;295;p16"/>
            <p:cNvGrpSpPr/>
            <p:nvPr/>
          </p:nvGrpSpPr>
          <p:grpSpPr>
            <a:xfrm>
              <a:off x="1274208" y="2819276"/>
              <a:ext cx="121249" cy="384597"/>
              <a:chOff x="1449858" y="3505200"/>
              <a:chExt cx="304800" cy="914400"/>
            </a:xfrm>
          </p:grpSpPr>
          <p:sp>
            <p:nvSpPr>
              <p:cNvPr id="296" name="Google Shape;296;p16"/>
              <p:cNvSpPr/>
              <p:nvPr/>
            </p:nvSpPr>
            <p:spPr>
              <a:xfrm>
                <a:off x="1449858" y="3505200"/>
                <a:ext cx="304800" cy="304800"/>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97" name="Google Shape;297;p16"/>
              <p:cNvSpPr/>
              <p:nvPr/>
            </p:nvSpPr>
            <p:spPr>
              <a:xfrm rot="-5400000">
                <a:off x="1297458" y="3962400"/>
                <a:ext cx="609600" cy="304800"/>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dirty="0">
                  <a:solidFill>
                    <a:srgbClr val="FFFFFF"/>
                  </a:solidFill>
                  <a:latin typeface="Arial"/>
                  <a:ea typeface="Arial"/>
                  <a:cs typeface="Arial"/>
                  <a:sym typeface="Arial"/>
                </a:endParaRPr>
              </a:p>
            </p:txBody>
          </p:sp>
        </p:grpSp>
        <p:grpSp>
          <p:nvGrpSpPr>
            <p:cNvPr id="298" name="Google Shape;298;p16"/>
            <p:cNvGrpSpPr/>
            <p:nvPr/>
          </p:nvGrpSpPr>
          <p:grpSpPr>
            <a:xfrm>
              <a:off x="1410372" y="2819276"/>
              <a:ext cx="121249" cy="384597"/>
              <a:chOff x="1449858" y="3505200"/>
              <a:chExt cx="304800" cy="914400"/>
            </a:xfrm>
          </p:grpSpPr>
          <p:sp>
            <p:nvSpPr>
              <p:cNvPr id="299" name="Google Shape;299;p16"/>
              <p:cNvSpPr/>
              <p:nvPr/>
            </p:nvSpPr>
            <p:spPr>
              <a:xfrm>
                <a:off x="1449858" y="3505200"/>
                <a:ext cx="304800" cy="304800"/>
              </a:xfrm>
              <a:prstGeom prst="ellipse">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0" name="Google Shape;300;p16"/>
              <p:cNvSpPr/>
              <p:nvPr/>
            </p:nvSpPr>
            <p:spPr>
              <a:xfrm rot="-5400000">
                <a:off x="1297458" y="3962400"/>
                <a:ext cx="609600" cy="304800"/>
              </a:xfrm>
              <a:prstGeom prst="flowChartDelay">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301" name="Google Shape;301;p16"/>
            <p:cNvGrpSpPr/>
            <p:nvPr/>
          </p:nvGrpSpPr>
          <p:grpSpPr>
            <a:xfrm>
              <a:off x="1546537" y="2819276"/>
              <a:ext cx="121249" cy="384597"/>
              <a:chOff x="1449858" y="3505200"/>
              <a:chExt cx="304800" cy="914400"/>
            </a:xfrm>
          </p:grpSpPr>
          <p:sp>
            <p:nvSpPr>
              <p:cNvPr id="302" name="Google Shape;302;p16"/>
              <p:cNvSpPr/>
              <p:nvPr/>
            </p:nvSpPr>
            <p:spPr>
              <a:xfrm>
                <a:off x="1449858" y="3505200"/>
                <a:ext cx="304800" cy="304800"/>
              </a:xfrm>
              <a:prstGeom prst="ellipse">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3" name="Google Shape;303;p16"/>
              <p:cNvSpPr/>
              <p:nvPr/>
            </p:nvSpPr>
            <p:spPr>
              <a:xfrm rot="-5400000">
                <a:off x="1297458" y="3962400"/>
                <a:ext cx="609600" cy="304800"/>
              </a:xfrm>
              <a:prstGeom prst="flowChartDelay">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304" name="Google Shape;304;p16"/>
            <p:cNvGrpSpPr/>
            <p:nvPr/>
          </p:nvGrpSpPr>
          <p:grpSpPr>
            <a:xfrm>
              <a:off x="1682694" y="2819276"/>
              <a:ext cx="121249" cy="384597"/>
              <a:chOff x="1449858" y="3505200"/>
              <a:chExt cx="304800" cy="914400"/>
            </a:xfrm>
          </p:grpSpPr>
          <p:sp>
            <p:nvSpPr>
              <p:cNvPr id="305" name="Google Shape;305;p16"/>
              <p:cNvSpPr/>
              <p:nvPr/>
            </p:nvSpPr>
            <p:spPr>
              <a:xfrm>
                <a:off x="1449858" y="3505200"/>
                <a:ext cx="304800" cy="304800"/>
              </a:xfrm>
              <a:prstGeom prst="ellipse">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6" name="Google Shape;306;p16"/>
              <p:cNvSpPr/>
              <p:nvPr/>
            </p:nvSpPr>
            <p:spPr>
              <a:xfrm rot="-5400000">
                <a:off x="1297458" y="3962400"/>
                <a:ext cx="609600" cy="304800"/>
              </a:xfrm>
              <a:prstGeom prst="flowChartDelay">
                <a:avLst/>
              </a:prstGeom>
              <a:solidFill>
                <a:srgbClr val="FFFFFF"/>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sp>
        <p:nvSpPr>
          <p:cNvPr id="307" name="Google Shape;307;p16"/>
          <p:cNvSpPr txBox="1"/>
          <p:nvPr/>
        </p:nvSpPr>
        <p:spPr>
          <a:xfrm>
            <a:off x="535155" y="3251504"/>
            <a:ext cx="6312619" cy="1699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6D7674"/>
              </a:buClr>
              <a:buSzPts val="1200"/>
              <a:buFont typeface="Gothic A1"/>
              <a:buNone/>
            </a:pPr>
            <a:r>
              <a:rPr lang="en-US" sz="2400" b="0" i="0" u="none" strike="noStrike" cap="none" dirty="0">
                <a:solidFill>
                  <a:srgbClr val="1C3C35"/>
                </a:solidFill>
                <a:latin typeface="Arial"/>
                <a:ea typeface="Arial"/>
                <a:cs typeface="Arial"/>
                <a:sym typeface="Arial"/>
              </a:rPr>
              <a:t>About</a:t>
            </a:r>
            <a:endParaRPr sz="1800" dirty="0"/>
          </a:p>
          <a:p>
            <a:pPr marL="0" marR="0" lvl="0" indent="0" algn="ctr" rtl="0">
              <a:lnSpc>
                <a:spcPct val="115000"/>
              </a:lnSpc>
              <a:spcBef>
                <a:spcPts val="0"/>
              </a:spcBef>
              <a:spcAft>
                <a:spcPts val="0"/>
              </a:spcAft>
              <a:buClr>
                <a:srgbClr val="6D7674"/>
              </a:buClr>
              <a:buSzPts val="1200"/>
              <a:buFont typeface="Gothic A1"/>
              <a:buNone/>
            </a:pPr>
            <a:r>
              <a:rPr lang="en-US" sz="3200" b="1" dirty="0">
                <a:solidFill>
                  <a:srgbClr val="1C3C35"/>
                </a:solidFill>
              </a:rPr>
              <a:t>9</a:t>
            </a:r>
            <a:r>
              <a:rPr lang="en-US" sz="3200" b="1" i="0" u="none" strike="noStrike" cap="none" dirty="0">
                <a:solidFill>
                  <a:srgbClr val="1C3C35"/>
                </a:solidFill>
                <a:latin typeface="Arial"/>
                <a:ea typeface="Arial"/>
                <a:cs typeface="Arial"/>
                <a:sym typeface="Arial"/>
              </a:rPr>
              <a:t> in 10 </a:t>
            </a:r>
            <a:endParaRPr sz="3200" dirty="0"/>
          </a:p>
          <a:p>
            <a:pPr marR="0" lvl="0" algn="ctr" rtl="0">
              <a:lnSpc>
                <a:spcPct val="115000"/>
              </a:lnSpc>
              <a:spcBef>
                <a:spcPts val="0"/>
              </a:spcBef>
              <a:spcAft>
                <a:spcPts val="0"/>
              </a:spcAft>
              <a:buClr>
                <a:srgbClr val="6D7674"/>
              </a:buClr>
              <a:buSzPts val="1200"/>
            </a:pPr>
            <a:r>
              <a:rPr lang="en-US" sz="2400" b="0" i="0" u="none" strike="noStrike" cap="none" dirty="0">
                <a:solidFill>
                  <a:srgbClr val="1C3C35"/>
                </a:solidFill>
                <a:latin typeface="Arial"/>
                <a:ea typeface="Arial"/>
                <a:cs typeface="Arial"/>
                <a:sym typeface="Arial"/>
              </a:rPr>
              <a:t>residents felt safe:</a:t>
            </a:r>
          </a:p>
          <a:p>
            <a:pPr marL="285750" marR="0" lvl="0" indent="-285750" algn="l" rtl="0">
              <a:spcBef>
                <a:spcPts val="0"/>
              </a:spcBef>
              <a:spcAft>
                <a:spcPts val="0"/>
              </a:spcAft>
              <a:buClr>
                <a:srgbClr val="1C3C35"/>
              </a:buClr>
              <a:buSzPts val="2400"/>
              <a:buFont typeface="Arial" panose="020B0604020202020204" pitchFamily="34" charset="0"/>
              <a:buChar char="•"/>
            </a:pPr>
            <a:endParaRPr lang="en-US" sz="1800" dirty="0">
              <a:solidFill>
                <a:srgbClr val="1C3C35"/>
              </a:solidFill>
              <a:latin typeface="Arial"/>
              <a:ea typeface="Arial"/>
              <a:cs typeface="Arial"/>
              <a:sym typeface="Arial"/>
            </a:endParaRPr>
          </a:p>
          <a:p>
            <a:pPr marL="285750" marR="0" lvl="0" indent="-285750" algn="l" rtl="0">
              <a:spcBef>
                <a:spcPts val="0"/>
              </a:spcBef>
              <a:spcAft>
                <a:spcPts val="0"/>
              </a:spcAft>
              <a:buClr>
                <a:srgbClr val="1C3C35"/>
              </a:buClr>
              <a:buSzPts val="2400"/>
              <a:buFont typeface="Arial" panose="020B0604020202020204" pitchFamily="34" charset="0"/>
              <a:buChar char="•"/>
            </a:pPr>
            <a:r>
              <a:rPr lang="en-US" sz="1800" dirty="0">
                <a:solidFill>
                  <a:srgbClr val="1C3C35"/>
                </a:solidFill>
                <a:latin typeface="Arial"/>
                <a:ea typeface="Arial"/>
                <a:cs typeface="Arial"/>
                <a:sym typeface="Arial"/>
              </a:rPr>
              <a:t>In their neighborhood during the day</a:t>
            </a:r>
          </a:p>
          <a:p>
            <a:pPr marL="285750" marR="0" lvl="0" indent="-285750" algn="l" rtl="0">
              <a:spcBef>
                <a:spcPts val="0"/>
              </a:spcBef>
              <a:spcAft>
                <a:spcPts val="0"/>
              </a:spcAft>
              <a:buClr>
                <a:srgbClr val="1C3C35"/>
              </a:buClr>
              <a:buSzPts val="2400"/>
              <a:buFont typeface="Arial" panose="020B0604020202020204" pitchFamily="34" charset="0"/>
              <a:buChar char="•"/>
            </a:pPr>
            <a:r>
              <a:rPr lang="en-US" sz="1800" dirty="0">
                <a:solidFill>
                  <a:srgbClr val="1C3C35"/>
                </a:solidFill>
              </a:rPr>
              <a:t>In downtown/commercial areas during the day</a:t>
            </a:r>
            <a:endParaRPr lang="en-US" sz="1800" dirty="0"/>
          </a:p>
          <a:p>
            <a:pPr marL="457189" marR="0" lvl="0" indent="-304789" algn="l" rtl="0">
              <a:spcBef>
                <a:spcPts val="0"/>
              </a:spcBef>
              <a:spcAft>
                <a:spcPts val="0"/>
              </a:spcAft>
              <a:buClr>
                <a:schemeClr val="dk1"/>
              </a:buClr>
              <a:buSzPts val="2400"/>
              <a:buFont typeface="Arial"/>
              <a:buNone/>
            </a:pPr>
            <a:endParaRPr lang="en-US" sz="1400" dirty="0">
              <a:solidFill>
                <a:srgbClr val="1C3C35"/>
              </a:solidFill>
              <a:latin typeface="Arial"/>
              <a:ea typeface="Arial"/>
              <a:cs typeface="Arial"/>
              <a:sym typeface="Arial"/>
            </a:endParaRPr>
          </a:p>
          <a:p>
            <a:pPr marL="0" marR="0" lvl="0" indent="0" algn="ctr" rtl="0">
              <a:lnSpc>
                <a:spcPct val="115000"/>
              </a:lnSpc>
              <a:spcBef>
                <a:spcPts val="0"/>
              </a:spcBef>
              <a:spcAft>
                <a:spcPts val="0"/>
              </a:spcAft>
              <a:buClr>
                <a:srgbClr val="6D7674"/>
              </a:buClr>
              <a:buSzPts val="1200"/>
              <a:buFont typeface="Gothic A1"/>
              <a:buNone/>
            </a:pPr>
            <a:endParaRPr dirty="0"/>
          </a:p>
        </p:txBody>
      </p:sp>
      <p:sp>
        <p:nvSpPr>
          <p:cNvPr id="310" name="Google Shape;310;p16"/>
          <p:cNvSpPr txBox="1"/>
          <p:nvPr/>
        </p:nvSpPr>
        <p:spPr>
          <a:xfrm>
            <a:off x="7075623" y="1306470"/>
            <a:ext cx="4581222" cy="4933774"/>
          </a:xfrm>
          <a:prstGeom prst="wedgeEllipseCallout">
            <a:avLst>
              <a:gd name="adj1" fmla="val -57017"/>
              <a:gd name="adj2" fmla="val 25964"/>
            </a:avLst>
          </a:prstGeom>
          <a:solidFill>
            <a:srgbClr val="C1D69A"/>
          </a:solidFill>
          <a:ln w="9525" cap="flat" cmpd="sng">
            <a:solidFill>
              <a:srgbClr val="FFFFFF"/>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1C3C35"/>
              </a:buClr>
              <a:buSzPts val="2400"/>
              <a:buFont typeface="Arial"/>
              <a:buNone/>
            </a:pPr>
            <a:r>
              <a:rPr lang="en-US" sz="2200" b="1" u="sng" dirty="0">
                <a:solidFill>
                  <a:srgbClr val="132D29"/>
                </a:solidFill>
              </a:rPr>
              <a:t>Top rated safety services:</a:t>
            </a:r>
          </a:p>
          <a:p>
            <a:pPr marL="0" marR="0" lvl="0" indent="0" rtl="0">
              <a:lnSpc>
                <a:spcPct val="100000"/>
              </a:lnSpc>
              <a:spcBef>
                <a:spcPts val="0"/>
              </a:spcBef>
              <a:spcAft>
                <a:spcPts val="0"/>
              </a:spcAft>
              <a:buClr>
                <a:srgbClr val="1C3C35"/>
              </a:buClr>
              <a:buSzPts val="2400"/>
              <a:buFont typeface="Arial"/>
              <a:buNone/>
            </a:pPr>
            <a:r>
              <a:rPr lang="en-US" sz="2200" b="1" dirty="0">
                <a:solidFill>
                  <a:srgbClr val="132D29"/>
                </a:solidFill>
              </a:rPr>
              <a:t>• Fire services (88% excellent or good)</a:t>
            </a:r>
          </a:p>
          <a:p>
            <a:pPr marL="0" marR="0" lvl="0" indent="0" rtl="0">
              <a:lnSpc>
                <a:spcPct val="100000"/>
              </a:lnSpc>
              <a:spcBef>
                <a:spcPts val="0"/>
              </a:spcBef>
              <a:spcAft>
                <a:spcPts val="0"/>
              </a:spcAft>
              <a:buClr>
                <a:srgbClr val="1C3C35"/>
              </a:buClr>
              <a:buSzPts val="2400"/>
              <a:buFont typeface="Arial"/>
              <a:buNone/>
            </a:pPr>
            <a:endParaRPr lang="en-US" sz="2200" b="1" dirty="0">
              <a:solidFill>
                <a:srgbClr val="132D29"/>
              </a:solidFill>
            </a:endParaRPr>
          </a:p>
          <a:p>
            <a:pPr marL="0" marR="0" lvl="0" indent="0" rtl="0">
              <a:lnSpc>
                <a:spcPct val="100000"/>
              </a:lnSpc>
              <a:spcBef>
                <a:spcPts val="0"/>
              </a:spcBef>
              <a:spcAft>
                <a:spcPts val="0"/>
              </a:spcAft>
              <a:buClr>
                <a:srgbClr val="1C3C35"/>
              </a:buClr>
              <a:buSzPts val="2400"/>
              <a:buFont typeface="Arial"/>
              <a:buNone/>
            </a:pPr>
            <a:r>
              <a:rPr lang="en-US" sz="2200" b="1" dirty="0">
                <a:solidFill>
                  <a:srgbClr val="132D29"/>
                </a:solidFill>
              </a:rPr>
              <a:t>• Ambulance or emergency medical services (82%)</a:t>
            </a:r>
            <a:endParaRPr sz="2200" dirty="0">
              <a:solidFill>
                <a:srgbClr val="132D29"/>
              </a:solidFill>
            </a:endParaRPr>
          </a:p>
          <a:p>
            <a:pPr marR="0" lvl="0" rtl="0">
              <a:lnSpc>
                <a:spcPct val="100000"/>
              </a:lnSpc>
              <a:spcBef>
                <a:spcPts val="0"/>
              </a:spcBef>
              <a:spcAft>
                <a:spcPts val="0"/>
              </a:spcAft>
              <a:buClr>
                <a:srgbClr val="1C3C35"/>
              </a:buClr>
              <a:buSzPts val="1800"/>
            </a:pPr>
            <a:endParaRPr lang="en-US" sz="1800" dirty="0">
              <a:solidFill>
                <a:srgbClr val="132D29"/>
              </a:solidFill>
            </a:endParaRPr>
          </a:p>
          <a:p>
            <a:pPr marR="0" lvl="0" rtl="0">
              <a:lnSpc>
                <a:spcPct val="100000"/>
              </a:lnSpc>
              <a:spcBef>
                <a:spcPts val="0"/>
              </a:spcBef>
              <a:spcAft>
                <a:spcPts val="0"/>
              </a:spcAft>
              <a:buClr>
                <a:srgbClr val="1C3C35"/>
              </a:buClr>
              <a:buSzPts val="1800"/>
            </a:pPr>
            <a:endParaRPr lang="en-US" sz="1800" b="0" i="0" u="none" strike="noStrike" cap="none" dirty="0">
              <a:solidFill>
                <a:srgbClr val="132D29"/>
              </a:solidFill>
              <a:latin typeface="Arial"/>
              <a:ea typeface="Arial"/>
              <a:cs typeface="Arial"/>
              <a:sym typeface="Arial"/>
            </a:endParaRPr>
          </a:p>
        </p:txBody>
      </p:sp>
      <p:sp>
        <p:nvSpPr>
          <p:cNvPr id="2" name="Google Shape;297;p16">
            <a:extLst>
              <a:ext uri="{FF2B5EF4-FFF2-40B4-BE49-F238E27FC236}">
                <a16:creationId xmlns:a16="http://schemas.microsoft.com/office/drawing/2014/main" id="{8B32D018-73E3-99AA-9D7D-29C2AD291877}"/>
              </a:ext>
            </a:extLst>
          </p:cNvPr>
          <p:cNvSpPr/>
          <p:nvPr/>
        </p:nvSpPr>
        <p:spPr>
          <a:xfrm rot="16200000">
            <a:off x="4612534" y="2299190"/>
            <a:ext cx="971751" cy="517004"/>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3" name="Google Shape;297;p16">
            <a:extLst>
              <a:ext uri="{FF2B5EF4-FFF2-40B4-BE49-F238E27FC236}">
                <a16:creationId xmlns:a16="http://schemas.microsoft.com/office/drawing/2014/main" id="{B79DFE75-2812-0D8F-5DAB-C7167FCF3D16}"/>
              </a:ext>
            </a:extLst>
          </p:cNvPr>
          <p:cNvSpPr/>
          <p:nvPr/>
        </p:nvSpPr>
        <p:spPr>
          <a:xfrm rot="16200000">
            <a:off x="5202868" y="2299189"/>
            <a:ext cx="971751" cy="517004"/>
          </a:xfrm>
          <a:prstGeom prst="flowChartDelay">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 name="Google Shape;296;p16">
            <a:extLst>
              <a:ext uri="{FF2B5EF4-FFF2-40B4-BE49-F238E27FC236}">
                <a16:creationId xmlns:a16="http://schemas.microsoft.com/office/drawing/2014/main" id="{307A6BDA-3B14-751D-FD2F-00F6443B010C}"/>
              </a:ext>
            </a:extLst>
          </p:cNvPr>
          <p:cNvSpPr/>
          <p:nvPr/>
        </p:nvSpPr>
        <p:spPr>
          <a:xfrm>
            <a:off x="4830146" y="1585941"/>
            <a:ext cx="517004" cy="485876"/>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 name="Google Shape;296;p16">
            <a:extLst>
              <a:ext uri="{FF2B5EF4-FFF2-40B4-BE49-F238E27FC236}">
                <a16:creationId xmlns:a16="http://schemas.microsoft.com/office/drawing/2014/main" id="{0361A6C3-DFA0-C2B6-DA9C-034BE96AD42E}"/>
              </a:ext>
            </a:extLst>
          </p:cNvPr>
          <p:cNvSpPr/>
          <p:nvPr/>
        </p:nvSpPr>
        <p:spPr>
          <a:xfrm>
            <a:off x="5430240" y="1585936"/>
            <a:ext cx="517004" cy="485876"/>
          </a:xfrm>
          <a:prstGeom prst="ellipse">
            <a:avLst/>
          </a:prstGeom>
          <a:solidFill>
            <a:srgbClr val="132D29"/>
          </a:solidFill>
          <a:ln w="28250" cap="flat" cmpd="sng">
            <a:solidFill>
              <a:srgbClr val="285E5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Shape 404"/>
        <p:cNvGrpSpPr/>
        <p:nvPr/>
      </p:nvGrpSpPr>
      <p:grpSpPr>
        <a:xfrm>
          <a:off x="0" y="0"/>
          <a:ext cx="0" cy="0"/>
          <a:chOff x="0" y="0"/>
          <a:chExt cx="0" cy="0"/>
        </a:xfrm>
      </p:grpSpPr>
      <p:pic>
        <p:nvPicPr>
          <p:cNvPr id="405" name="Google Shape;405;p22"/>
          <p:cNvPicPr preferRelativeResize="0"/>
          <p:nvPr/>
        </p:nvPicPr>
        <p:blipFill rotWithShape="1">
          <a:blip r:embed="rId4">
            <a:alphaModFix/>
          </a:blip>
          <a:srcRect/>
          <a:stretch/>
        </p:blipFill>
        <p:spPr>
          <a:xfrm>
            <a:off x="1" y="0"/>
            <a:ext cx="5013956" cy="6858000"/>
          </a:xfrm>
          <a:prstGeom prst="rect">
            <a:avLst/>
          </a:prstGeom>
          <a:noFill/>
          <a:ln>
            <a:noFill/>
          </a:ln>
        </p:spPr>
      </p:pic>
      <p:sp>
        <p:nvSpPr>
          <p:cNvPr id="406" name="Google Shape;406;p22"/>
          <p:cNvSpPr txBox="1">
            <a:spLocks noGrp="1"/>
          </p:cNvSpPr>
          <p:nvPr>
            <p:ph type="title"/>
          </p:nvPr>
        </p:nvSpPr>
        <p:spPr>
          <a:xfrm>
            <a:off x="342899" y="2152167"/>
            <a:ext cx="3932217" cy="1935600"/>
          </a:xfrm>
          <a:prstGeom prst="rect">
            <a:avLst/>
          </a:prstGeom>
          <a:noFill/>
          <a:ln>
            <a:noFill/>
          </a:ln>
        </p:spPr>
        <p:txBody>
          <a:bodyPr spcFirstLastPara="1" wrap="square" lIns="121900" tIns="121900" rIns="121900" bIns="121900" anchor="ctr" anchorCtr="0">
            <a:noAutofit/>
          </a:bodyPr>
          <a:lstStyle/>
          <a:p>
            <a:pPr lvl="0">
              <a:buClr>
                <a:srgbClr val="000000"/>
              </a:buClr>
            </a:pPr>
            <a:r>
              <a:rPr lang="en-US" sz="3200" dirty="0"/>
              <a:t>Environmental services are steady, with progress in water resources but overall ratings below benchmarks.</a:t>
            </a:r>
            <a:endParaRPr sz="3200" b="1" i="0" u="none" strike="noStrike" cap="none" dirty="0">
              <a:solidFill>
                <a:schemeClr val="lt1"/>
              </a:solidFill>
              <a:latin typeface="Arial"/>
              <a:ea typeface="Arial"/>
              <a:cs typeface="Arial"/>
              <a:sym typeface="Arial"/>
            </a:endParaRPr>
          </a:p>
        </p:txBody>
      </p:sp>
      <p:pic>
        <p:nvPicPr>
          <p:cNvPr id="408" name="Google Shape;408;p22"/>
          <p:cNvPicPr preferRelativeResize="0"/>
          <p:nvPr/>
        </p:nvPicPr>
        <p:blipFill rotWithShape="1">
          <a:blip r:embed="rId5">
            <a:alphaModFix/>
          </a:blip>
          <a:srcRect/>
          <a:stretch/>
        </p:blipFill>
        <p:spPr>
          <a:xfrm>
            <a:off x="0" y="5672082"/>
            <a:ext cx="12192000" cy="1185927"/>
          </a:xfrm>
          <a:prstGeom prst="rect">
            <a:avLst/>
          </a:prstGeom>
          <a:noFill/>
          <a:ln>
            <a:noFill/>
          </a:ln>
        </p:spPr>
      </p:pic>
      <p:sp>
        <p:nvSpPr>
          <p:cNvPr id="3" name="Google Shape;268;p15">
            <a:extLst>
              <a:ext uri="{FF2B5EF4-FFF2-40B4-BE49-F238E27FC236}">
                <a16:creationId xmlns:a16="http://schemas.microsoft.com/office/drawing/2014/main" id="{03695C83-1B4C-204E-266F-69AB6E7CE5C7}"/>
              </a:ext>
            </a:extLst>
          </p:cNvPr>
          <p:cNvSpPr txBox="1"/>
          <p:nvPr/>
        </p:nvSpPr>
        <p:spPr>
          <a:xfrm>
            <a:off x="10142788"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lt1"/>
                </a:solidFill>
                <a:latin typeface="Roboto" panose="02000000000000000000" pitchFamily="2" charset="0"/>
                <a:ea typeface="Roboto" panose="02000000000000000000" pitchFamily="2" charset="0"/>
                <a:cs typeface="Roboto" panose="02000000000000000000" pitchFamily="2" charset="0"/>
              </a:rPr>
              <a:t>2</a:t>
            </a:r>
            <a:endParaRPr lang="en-US" sz="220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B731010E-5796-E4A5-7308-E7F2D55CB88D}"/>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1F1A13F5-74B4-DA53-E92C-CEA57360FD49}"/>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Natural Environment in Anna</a:t>
            </a:r>
            <a:endParaRPr dirty="0"/>
          </a:p>
        </p:txBody>
      </p:sp>
      <p:graphicFrame>
        <p:nvGraphicFramePr>
          <p:cNvPr id="2" name="Google Shape;205;p8">
            <a:extLst>
              <a:ext uri="{FF2B5EF4-FFF2-40B4-BE49-F238E27FC236}">
                <a16:creationId xmlns:a16="http://schemas.microsoft.com/office/drawing/2014/main" id="{04A29E50-C3EE-3433-FB6E-4380D7691904}"/>
              </a:ext>
            </a:extLst>
          </p:cNvPr>
          <p:cNvGraphicFramePr/>
          <p:nvPr>
            <p:extLst>
              <p:ext uri="{D42A27DB-BD31-4B8C-83A1-F6EECF244321}">
                <p14:modId xmlns:p14="http://schemas.microsoft.com/office/powerpoint/2010/main" val="1325722208"/>
              </p:ext>
            </p:extLst>
          </p:nvPr>
        </p:nvGraphicFramePr>
        <p:xfrm>
          <a:off x="643349" y="1938562"/>
          <a:ext cx="11487913" cy="42545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A330509-AF1B-98C7-DA28-E77FF9B0C04D}"/>
              </a:ext>
            </a:extLst>
          </p:cNvPr>
          <p:cNvSpPr txBox="1"/>
          <p:nvPr/>
        </p:nvSpPr>
        <p:spPr>
          <a:xfrm>
            <a:off x="2653220" y="1282484"/>
            <a:ext cx="6885559" cy="369332"/>
          </a:xfrm>
          <a:prstGeom prst="rect">
            <a:avLst/>
          </a:prstGeom>
          <a:solidFill>
            <a:srgbClr val="C1D69A"/>
          </a:solidFill>
          <a:ln>
            <a:solidFill>
              <a:srgbClr val="132D29"/>
            </a:solidFill>
          </a:ln>
        </p:spPr>
        <p:txBody>
          <a:bodyPr wrap="square" rtlCol="0" anchor="ctr">
            <a:spAutoFit/>
          </a:bodyPr>
          <a:lstStyle/>
          <a:p>
            <a:pPr algn="ctr"/>
            <a:r>
              <a:rPr lang="en-US" sz="1800" b="1" u="none" strike="noStrike" cap="none" dirty="0">
                <a:solidFill>
                  <a:srgbClr val="132D29"/>
                </a:solidFill>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C57E2BCB-8F14-0C91-8DDB-43507D0B31A2}"/>
              </a:ext>
            </a:extLst>
          </p:cNvPr>
          <p:cNvSpPr txBox="1"/>
          <p:nvPr/>
        </p:nvSpPr>
        <p:spPr>
          <a:xfrm>
            <a:off x="7249588" y="6424582"/>
            <a:ext cx="2754923" cy="338554"/>
          </a:xfrm>
          <a:prstGeom prst="rect">
            <a:avLst/>
          </a:prstGeom>
          <a:noFill/>
        </p:spPr>
        <p:txBody>
          <a:bodyPr wrap="square" rtlCol="0">
            <a:spAutoFit/>
          </a:bodyPr>
          <a:lstStyle/>
          <a:p>
            <a:r>
              <a:rPr lang="en-US" sz="1600" i="1" dirty="0">
                <a:solidFill>
                  <a:srgbClr val="132D29"/>
                </a:solidFill>
              </a:rPr>
              <a:t>Percent excellent or good</a:t>
            </a:r>
          </a:p>
        </p:txBody>
      </p:sp>
      <p:grpSp>
        <p:nvGrpSpPr>
          <p:cNvPr id="10" name="Group 9">
            <a:extLst>
              <a:ext uri="{FF2B5EF4-FFF2-40B4-BE49-F238E27FC236}">
                <a16:creationId xmlns:a16="http://schemas.microsoft.com/office/drawing/2014/main" id="{A850FA11-7496-2E2D-8DF0-4E12D3AB0BE8}"/>
              </a:ext>
            </a:extLst>
          </p:cNvPr>
          <p:cNvGrpSpPr/>
          <p:nvPr/>
        </p:nvGrpSpPr>
        <p:grpSpPr>
          <a:xfrm>
            <a:off x="229960" y="5516641"/>
            <a:ext cx="2234263" cy="1077218"/>
            <a:chOff x="339242" y="3549832"/>
            <a:chExt cx="2234263" cy="1077218"/>
          </a:xfrm>
        </p:grpSpPr>
        <p:sp>
          <p:nvSpPr>
            <p:cNvPr id="11" name="TextBox 1">
              <a:extLst>
                <a:ext uri="{FF2B5EF4-FFF2-40B4-BE49-F238E27FC236}">
                  <a16:creationId xmlns:a16="http://schemas.microsoft.com/office/drawing/2014/main" id="{E2968094-8E98-B54A-5604-438A82A82BA3}"/>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2" name="Picture 11" descr="A green arrow pointing up&#10;&#10;Description automatically generated">
              <a:extLst>
                <a:ext uri="{FF2B5EF4-FFF2-40B4-BE49-F238E27FC236}">
                  <a16:creationId xmlns:a16="http://schemas.microsoft.com/office/drawing/2014/main" id="{410A5462-3C94-D0B5-01AF-9AFEC9BAD2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3" name="Picture 12" descr="A green line with a down arrow&#10;&#10;Description automatically generated">
              <a:extLst>
                <a:ext uri="{FF2B5EF4-FFF2-40B4-BE49-F238E27FC236}">
                  <a16:creationId xmlns:a16="http://schemas.microsoft.com/office/drawing/2014/main" id="{20C42FA6-A39D-5598-A9CE-4EC099529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4" name="Picture 13" descr="A green line with a down arrow&#10;&#10;Description automatically generated">
            <a:extLst>
              <a:ext uri="{FF2B5EF4-FFF2-40B4-BE49-F238E27FC236}">
                <a16:creationId xmlns:a16="http://schemas.microsoft.com/office/drawing/2014/main" id="{1AD799A0-9E70-9FF8-9509-986C06D04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5825" y="3429000"/>
            <a:ext cx="427384" cy="427384"/>
          </a:xfrm>
          <a:prstGeom prst="rect">
            <a:avLst/>
          </a:prstGeom>
        </p:spPr>
      </p:pic>
      <p:pic>
        <p:nvPicPr>
          <p:cNvPr id="15" name="Picture 14" descr="A green arrow pointing up&#10;&#10;Description automatically generated">
            <a:extLst>
              <a:ext uri="{FF2B5EF4-FFF2-40B4-BE49-F238E27FC236}">
                <a16:creationId xmlns:a16="http://schemas.microsoft.com/office/drawing/2014/main" id="{0C59C1BB-2D38-4106-4414-135DCE9D1D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0841" y="5599634"/>
            <a:ext cx="427679" cy="427679"/>
          </a:xfrm>
          <a:prstGeom prst="rect">
            <a:avLst/>
          </a:prstGeom>
        </p:spPr>
      </p:pic>
      <p:sp>
        <p:nvSpPr>
          <p:cNvPr id="16" name="Text Box 3">
            <a:extLst>
              <a:ext uri="{FF2B5EF4-FFF2-40B4-BE49-F238E27FC236}">
                <a16:creationId xmlns:a16="http://schemas.microsoft.com/office/drawing/2014/main" id="{456003E9-C673-5D4A-B35B-4100814CF6A7}"/>
              </a:ext>
            </a:extLst>
          </p:cNvPr>
          <p:cNvSpPr txBox="1"/>
          <p:nvPr/>
        </p:nvSpPr>
        <p:spPr>
          <a:xfrm>
            <a:off x="10345960" y="2501469"/>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spTree>
    <p:extLst>
      <p:ext uri="{BB962C8B-B14F-4D97-AF65-F5344CB8AC3E}">
        <p14:creationId xmlns:p14="http://schemas.microsoft.com/office/powerpoint/2010/main" val="372752864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81000"/>
            <a:lum/>
            <a:extLst>
              <a:ext uri="{28A0092B-C50C-407E-A947-70E740481C1C}">
                <a14:useLocalDpi xmlns:a14="http://schemas.microsoft.com/office/drawing/2010/main"/>
              </a:ext>
            </a:extLst>
          </a:blip>
          <a:srcRect/>
          <a:stretch>
            <a:fillRect/>
          </a:stretch>
        </a:blipFill>
        <a:effectLst/>
      </p:bgPr>
    </p:bg>
    <p:spTree>
      <p:nvGrpSpPr>
        <p:cNvPr id="1" name="Shape 424">
          <a:extLst>
            <a:ext uri="{FF2B5EF4-FFF2-40B4-BE49-F238E27FC236}">
              <a16:creationId xmlns:a16="http://schemas.microsoft.com/office/drawing/2014/main" id="{DFE8298B-2CBD-D637-90BA-10E6AB7FF44F}"/>
            </a:ext>
          </a:extLst>
        </p:cNvPr>
        <p:cNvGrpSpPr/>
        <p:nvPr/>
      </p:nvGrpSpPr>
      <p:grpSpPr>
        <a:xfrm>
          <a:off x="0" y="0"/>
          <a:ext cx="0" cy="0"/>
          <a:chOff x="0" y="0"/>
          <a:chExt cx="0" cy="0"/>
        </a:xfrm>
      </p:grpSpPr>
      <p:sp>
        <p:nvSpPr>
          <p:cNvPr id="426" name="Google Shape;426;p24">
            <a:extLst>
              <a:ext uri="{FF2B5EF4-FFF2-40B4-BE49-F238E27FC236}">
                <a16:creationId xmlns:a16="http://schemas.microsoft.com/office/drawing/2014/main" id="{54394935-A04F-DAD2-B428-CCB3EDEF9550}"/>
              </a:ext>
            </a:extLst>
          </p:cNvPr>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lvl="0">
              <a:buClr>
                <a:srgbClr val="000000"/>
              </a:buClr>
            </a:pPr>
            <a:r>
              <a:rPr lang="en-US" sz="3200" dirty="0"/>
              <a:t>Engagement and inclusivity remain on par with national norms, though trending downward.</a:t>
            </a:r>
            <a:endParaRPr lang="en-US" sz="3200" b="1" i="0" u="none" strike="noStrike" cap="none" dirty="0">
              <a:solidFill>
                <a:schemeClr val="lt1"/>
              </a:solidFill>
              <a:latin typeface="Arial"/>
              <a:ea typeface="Arial"/>
              <a:cs typeface="Arial"/>
              <a:sym typeface="Arial"/>
            </a:endParaRPr>
          </a:p>
        </p:txBody>
      </p:sp>
      <p:pic>
        <p:nvPicPr>
          <p:cNvPr id="428" name="Google Shape;428;p24">
            <a:extLst>
              <a:ext uri="{FF2B5EF4-FFF2-40B4-BE49-F238E27FC236}">
                <a16:creationId xmlns:a16="http://schemas.microsoft.com/office/drawing/2014/main" id="{5A34DABE-9669-9B84-92E5-1963ADC27D3A}"/>
              </a:ext>
            </a:extLst>
          </p:cNvPr>
          <p:cNvPicPr preferRelativeResize="0"/>
          <p:nvPr/>
        </p:nvPicPr>
        <p:blipFill rotWithShape="1">
          <a:blip r:embed="rId4">
            <a:alphaModFix/>
          </a:blip>
          <a:srcRect/>
          <a:stretch/>
        </p:blipFill>
        <p:spPr>
          <a:xfrm>
            <a:off x="0" y="5672082"/>
            <a:ext cx="12192000" cy="1185927"/>
          </a:xfrm>
          <a:prstGeom prst="rect">
            <a:avLst/>
          </a:prstGeom>
          <a:noFill/>
          <a:ln>
            <a:noFill/>
          </a:ln>
        </p:spPr>
      </p:pic>
      <p:sp>
        <p:nvSpPr>
          <p:cNvPr id="2" name="Google Shape;268;p15">
            <a:extLst>
              <a:ext uri="{FF2B5EF4-FFF2-40B4-BE49-F238E27FC236}">
                <a16:creationId xmlns:a16="http://schemas.microsoft.com/office/drawing/2014/main" id="{20742430-C77E-B8D5-25AC-3B34AC611071}"/>
              </a:ext>
            </a:extLst>
          </p:cNvPr>
          <p:cNvSpPr txBox="1"/>
          <p:nvPr/>
        </p:nvSpPr>
        <p:spPr>
          <a:xfrm>
            <a:off x="10142788"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lt1"/>
                </a:solidFill>
                <a:latin typeface="Roboto" panose="02000000000000000000" pitchFamily="2" charset="0"/>
                <a:ea typeface="Roboto" panose="02000000000000000000" pitchFamily="2" charset="0"/>
                <a:cs typeface="Roboto" panose="02000000000000000000" pitchFamily="2" charset="0"/>
              </a:rPr>
              <a:t>3</a:t>
            </a:r>
            <a:endParaRPr lang="en-US" sz="220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796366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49EED3F1-DE14-38DA-AAB4-D5F617AF9E02}"/>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DFF70E7C-3383-4C73-CFFF-8EA56FD5FDFC}"/>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Community Enrichment in Anna</a:t>
            </a:r>
            <a:endParaRPr dirty="0"/>
          </a:p>
        </p:txBody>
      </p:sp>
      <p:graphicFrame>
        <p:nvGraphicFramePr>
          <p:cNvPr id="2" name="Google Shape;205;p8">
            <a:extLst>
              <a:ext uri="{FF2B5EF4-FFF2-40B4-BE49-F238E27FC236}">
                <a16:creationId xmlns:a16="http://schemas.microsoft.com/office/drawing/2014/main" id="{4EF4609D-7A0F-DA46-AA18-C8B70F26A268}"/>
              </a:ext>
            </a:extLst>
          </p:cNvPr>
          <p:cNvGraphicFramePr/>
          <p:nvPr>
            <p:extLst>
              <p:ext uri="{D42A27DB-BD31-4B8C-83A1-F6EECF244321}">
                <p14:modId xmlns:p14="http://schemas.microsoft.com/office/powerpoint/2010/main" val="4115488418"/>
              </p:ext>
            </p:extLst>
          </p:nvPr>
        </p:nvGraphicFramePr>
        <p:xfrm>
          <a:off x="199583" y="1972793"/>
          <a:ext cx="11992418" cy="42545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88F9AD1-91FA-9E29-084A-5A901E4BE865}"/>
              </a:ext>
            </a:extLst>
          </p:cNvPr>
          <p:cNvSpPr txBox="1"/>
          <p:nvPr/>
        </p:nvSpPr>
        <p:spPr>
          <a:xfrm>
            <a:off x="2653220" y="1282484"/>
            <a:ext cx="6885559" cy="369332"/>
          </a:xfrm>
          <a:prstGeom prst="rect">
            <a:avLst/>
          </a:prstGeom>
          <a:solidFill>
            <a:srgbClr val="C1D69A"/>
          </a:solidFill>
          <a:ln>
            <a:solidFill>
              <a:srgbClr val="132D29"/>
            </a:solidFill>
          </a:ln>
        </p:spPr>
        <p:txBody>
          <a:bodyPr wrap="square" rtlCol="0" anchor="ctr">
            <a:spAutoFit/>
          </a:bodyPr>
          <a:lstStyle/>
          <a:p>
            <a:pPr algn="ctr"/>
            <a:r>
              <a:rPr lang="en-US" sz="1800" b="1" u="none" strike="noStrike" cap="none" dirty="0">
                <a:solidFill>
                  <a:srgbClr val="132D29"/>
                </a:solidFill>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BE202D12-3A3F-1AC8-4C7A-0885413A7972}"/>
              </a:ext>
            </a:extLst>
          </p:cNvPr>
          <p:cNvSpPr txBox="1"/>
          <p:nvPr/>
        </p:nvSpPr>
        <p:spPr>
          <a:xfrm>
            <a:off x="7273338" y="6424582"/>
            <a:ext cx="2754923" cy="338554"/>
          </a:xfrm>
          <a:prstGeom prst="rect">
            <a:avLst/>
          </a:prstGeom>
          <a:noFill/>
        </p:spPr>
        <p:txBody>
          <a:bodyPr wrap="square" rtlCol="0">
            <a:spAutoFit/>
          </a:bodyPr>
          <a:lstStyle/>
          <a:p>
            <a:r>
              <a:rPr lang="en-US" sz="1600" i="1" dirty="0">
                <a:solidFill>
                  <a:srgbClr val="132D29"/>
                </a:solidFill>
              </a:rPr>
              <a:t>Percent excellent or good</a:t>
            </a:r>
          </a:p>
        </p:txBody>
      </p:sp>
      <p:grpSp>
        <p:nvGrpSpPr>
          <p:cNvPr id="10" name="Group 9">
            <a:extLst>
              <a:ext uri="{FF2B5EF4-FFF2-40B4-BE49-F238E27FC236}">
                <a16:creationId xmlns:a16="http://schemas.microsoft.com/office/drawing/2014/main" id="{AFE6024E-95FC-1956-8CE8-493893289C9F}"/>
              </a:ext>
            </a:extLst>
          </p:cNvPr>
          <p:cNvGrpSpPr/>
          <p:nvPr/>
        </p:nvGrpSpPr>
        <p:grpSpPr>
          <a:xfrm>
            <a:off x="0" y="3972398"/>
            <a:ext cx="2234263" cy="1077218"/>
            <a:chOff x="339242" y="3549832"/>
            <a:chExt cx="2234263" cy="1077218"/>
          </a:xfrm>
        </p:grpSpPr>
        <p:sp>
          <p:nvSpPr>
            <p:cNvPr id="11" name="TextBox 1">
              <a:extLst>
                <a:ext uri="{FF2B5EF4-FFF2-40B4-BE49-F238E27FC236}">
                  <a16:creationId xmlns:a16="http://schemas.microsoft.com/office/drawing/2014/main" id="{504E9A06-4F8E-ED67-6E08-36816F7C6CB5}"/>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2" name="Picture 11" descr="A green arrow pointing up&#10;&#10;Description automatically generated">
              <a:extLst>
                <a:ext uri="{FF2B5EF4-FFF2-40B4-BE49-F238E27FC236}">
                  <a16:creationId xmlns:a16="http://schemas.microsoft.com/office/drawing/2014/main" id="{AFB89F6B-5B0F-2F7F-CAAF-8CC4F50ECA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3" name="Picture 12" descr="A green line with a down arrow&#10;&#10;Description automatically generated">
              <a:extLst>
                <a:ext uri="{FF2B5EF4-FFF2-40B4-BE49-F238E27FC236}">
                  <a16:creationId xmlns:a16="http://schemas.microsoft.com/office/drawing/2014/main" id="{219AFD4C-63BE-B48D-75BC-425D6EBE54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4" name="Picture 13" descr="A green line with a down arrow&#10;&#10;Description automatically generated">
            <a:extLst>
              <a:ext uri="{FF2B5EF4-FFF2-40B4-BE49-F238E27FC236}">
                <a16:creationId xmlns:a16="http://schemas.microsoft.com/office/drawing/2014/main" id="{19D7A737-2816-30B8-F6B1-28AE24BB37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8754" y="3795665"/>
            <a:ext cx="427384" cy="427384"/>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8791665E-3F5B-4CE7-3985-E201295277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8754" y="3047304"/>
            <a:ext cx="427384" cy="427384"/>
          </a:xfrm>
          <a:prstGeom prst="rect">
            <a:avLst/>
          </a:prstGeom>
        </p:spPr>
      </p:pic>
      <p:sp>
        <p:nvSpPr>
          <p:cNvPr id="16" name="Text Box 3">
            <a:extLst>
              <a:ext uri="{FF2B5EF4-FFF2-40B4-BE49-F238E27FC236}">
                <a16:creationId xmlns:a16="http://schemas.microsoft.com/office/drawing/2014/main" id="{456003E9-C673-5D4A-B35B-4100814CF6A7}"/>
              </a:ext>
            </a:extLst>
          </p:cNvPr>
          <p:cNvSpPr txBox="1"/>
          <p:nvPr/>
        </p:nvSpPr>
        <p:spPr>
          <a:xfrm>
            <a:off x="10460100" y="2333465"/>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spTree>
    <p:extLst>
      <p:ext uri="{BB962C8B-B14F-4D97-AF65-F5344CB8AC3E}">
        <p14:creationId xmlns:p14="http://schemas.microsoft.com/office/powerpoint/2010/main" val="367471313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4" name="Google Shape;132;p2">
            <a:extLst>
              <a:ext uri="{FF2B5EF4-FFF2-40B4-BE49-F238E27FC236}">
                <a16:creationId xmlns:a16="http://schemas.microsoft.com/office/drawing/2014/main" id="{06B902C1-B550-8FB0-0BA9-A2481EC6799F}"/>
              </a:ext>
            </a:extLst>
          </p:cNvPr>
          <p:cNvSpPr/>
          <p:nvPr/>
        </p:nvSpPr>
        <p:spPr>
          <a:xfrm>
            <a:off x="6270573" y="347684"/>
            <a:ext cx="5072800" cy="3442285"/>
          </a:xfrm>
          <a:prstGeom prst="roundRect">
            <a:avLst>
              <a:gd name="adj" fmla="val 3365"/>
            </a:avLst>
          </a:prstGeom>
          <a:solidFill>
            <a:srgbClr val="FFFFFF"/>
          </a:solidFill>
          <a:ln w="9525" cap="flat" cmpd="sng">
            <a:solidFill>
              <a:srgbClr val="BBC4C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pic>
        <p:nvPicPr>
          <p:cNvPr id="2" name="Google Shape;119;p1">
            <a:extLst>
              <a:ext uri="{FF2B5EF4-FFF2-40B4-BE49-F238E27FC236}">
                <a16:creationId xmlns:a16="http://schemas.microsoft.com/office/drawing/2014/main" id="{8F9DF627-4819-53FC-98B4-651D6A85629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29441"/>
          <a:stretch/>
        </p:blipFill>
        <p:spPr>
          <a:xfrm>
            <a:off x="-60092" y="5672073"/>
            <a:ext cx="8602513" cy="1185927"/>
          </a:xfrm>
          <a:prstGeom prst="rect">
            <a:avLst/>
          </a:prstGeom>
          <a:noFill/>
          <a:ln>
            <a:noFill/>
          </a:ln>
        </p:spPr>
      </p:pic>
      <p:sp>
        <p:nvSpPr>
          <p:cNvPr id="129" name="Google Shape;129;p2"/>
          <p:cNvSpPr/>
          <p:nvPr/>
        </p:nvSpPr>
        <p:spPr>
          <a:xfrm>
            <a:off x="6270572" y="3955454"/>
            <a:ext cx="5072799" cy="1541211"/>
          </a:xfrm>
          <a:prstGeom prst="roundRect">
            <a:avLst>
              <a:gd name="adj" fmla="val 3365"/>
            </a:avLst>
          </a:prstGeom>
          <a:solidFill>
            <a:schemeClr val="lt1"/>
          </a:solidFill>
          <a:ln w="9525" cap="flat" cmpd="sng">
            <a:solidFill>
              <a:srgbClr val="BBC4C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dirty="0">
              <a:solidFill>
                <a:srgbClr val="000000"/>
              </a:solidFill>
              <a:latin typeface="Arial"/>
              <a:ea typeface="Arial"/>
              <a:cs typeface="Arial"/>
              <a:sym typeface="Arial"/>
            </a:endParaRPr>
          </a:p>
        </p:txBody>
      </p:sp>
      <p:sp>
        <p:nvSpPr>
          <p:cNvPr id="132" name="Google Shape;132;p2"/>
          <p:cNvSpPr/>
          <p:nvPr/>
        </p:nvSpPr>
        <p:spPr>
          <a:xfrm>
            <a:off x="703738" y="347683"/>
            <a:ext cx="5072800" cy="5148983"/>
          </a:xfrm>
          <a:prstGeom prst="roundRect">
            <a:avLst>
              <a:gd name="adj" fmla="val 3365"/>
            </a:avLst>
          </a:prstGeom>
          <a:solidFill>
            <a:srgbClr val="FFFFFF"/>
          </a:solidFill>
          <a:ln w="9525" cap="flat" cmpd="sng">
            <a:solidFill>
              <a:srgbClr val="BBC4C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dirty="0">
              <a:solidFill>
                <a:srgbClr val="000000"/>
              </a:solidFill>
              <a:latin typeface="Arial"/>
              <a:ea typeface="Arial"/>
              <a:cs typeface="Arial"/>
              <a:sym typeface="Arial"/>
            </a:endParaRPr>
          </a:p>
        </p:txBody>
      </p:sp>
      <p:pic>
        <p:nvPicPr>
          <p:cNvPr id="133" name="Google Shape;133;p2"/>
          <p:cNvPicPr preferRelativeResize="0"/>
          <p:nvPr/>
        </p:nvPicPr>
        <p:blipFill rotWithShape="1">
          <a:blip r:embed="rId5" cstate="screen">
            <a:alphaModFix/>
            <a:extLst>
              <a:ext uri="{28A0092B-C50C-407E-A947-70E740481C1C}">
                <a14:useLocalDpi xmlns:a14="http://schemas.microsoft.com/office/drawing/2010/main"/>
              </a:ext>
            </a:extLst>
          </a:blip>
          <a:srcRect l="-10"/>
          <a:stretch/>
        </p:blipFill>
        <p:spPr>
          <a:xfrm>
            <a:off x="867524" y="698654"/>
            <a:ext cx="2113577" cy="495369"/>
          </a:xfrm>
          <a:prstGeom prst="rect">
            <a:avLst/>
          </a:prstGeom>
          <a:noFill/>
          <a:ln>
            <a:noFill/>
          </a:ln>
        </p:spPr>
      </p:pic>
      <p:sp>
        <p:nvSpPr>
          <p:cNvPr id="134" name="Google Shape;134;p2"/>
          <p:cNvSpPr txBox="1"/>
          <p:nvPr/>
        </p:nvSpPr>
        <p:spPr>
          <a:xfrm>
            <a:off x="867524" y="1346911"/>
            <a:ext cx="4449595" cy="2224588"/>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1" i="0" u="none" strike="noStrike" cap="none" dirty="0">
                <a:solidFill>
                  <a:srgbClr val="132D29"/>
                </a:solidFill>
                <a:latin typeface="Arial"/>
                <a:ea typeface="Arial"/>
                <a:cs typeface="Arial"/>
                <a:sym typeface="Arial"/>
              </a:rPr>
              <a:t>Civic Communication &amp; Analytics Platform</a:t>
            </a:r>
          </a:p>
          <a:p>
            <a:pPr marL="0" marR="0" lvl="0" indent="0" algn="l" rtl="0">
              <a:lnSpc>
                <a:spcPct val="115000"/>
              </a:lnSpc>
              <a:spcBef>
                <a:spcPts val="0"/>
              </a:spcBef>
              <a:spcAft>
                <a:spcPts val="0"/>
              </a:spcAft>
              <a:buClr>
                <a:srgbClr val="000000"/>
              </a:buClr>
              <a:buSzPts val="1100"/>
              <a:buFont typeface="Arial"/>
              <a:buNone/>
            </a:pPr>
            <a:br>
              <a:rPr lang="en-US" sz="1100" b="0" i="0" u="none" strike="noStrike" cap="none" dirty="0">
                <a:solidFill>
                  <a:srgbClr val="132D29"/>
                </a:solidFill>
                <a:latin typeface="Arial"/>
                <a:ea typeface="Arial"/>
                <a:cs typeface="Arial"/>
                <a:sym typeface="Arial"/>
              </a:rPr>
            </a:br>
            <a:r>
              <a:rPr lang="en-US" sz="1600" b="0" i="0" u="none" strike="noStrike" cap="none" dirty="0">
                <a:solidFill>
                  <a:srgbClr val="132D29"/>
                </a:solidFill>
                <a:latin typeface="Arial"/>
                <a:ea typeface="Arial"/>
                <a:cs typeface="Arial"/>
                <a:sym typeface="Arial"/>
              </a:rPr>
              <a:t>Smarter, better-connected communities. A civic surveying, policy polling, and constituent communication tech platform. </a:t>
            </a:r>
            <a:endParaRPr sz="1100" b="0" i="0" u="none" strike="noStrike" cap="none" dirty="0">
              <a:solidFill>
                <a:srgbClr val="132D29"/>
              </a:solidFill>
              <a:latin typeface="Arial"/>
              <a:ea typeface="Arial"/>
              <a:cs typeface="Arial"/>
              <a:sym typeface="Arial"/>
            </a:endParaRPr>
          </a:p>
        </p:txBody>
      </p:sp>
      <p:sp>
        <p:nvSpPr>
          <p:cNvPr id="135" name="Google Shape;135;p2"/>
          <p:cNvSpPr txBox="1"/>
          <p:nvPr/>
        </p:nvSpPr>
        <p:spPr>
          <a:xfrm>
            <a:off x="6361718" y="1346911"/>
            <a:ext cx="4829551" cy="215198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1" i="0" u="none" strike="noStrike" cap="none" dirty="0">
                <a:solidFill>
                  <a:srgbClr val="132D29"/>
                </a:solidFill>
                <a:latin typeface="Arial"/>
                <a:ea typeface="Arial"/>
                <a:cs typeface="Arial"/>
                <a:sym typeface="Arial"/>
              </a:rPr>
              <a:t>Advanced Survey Science &amp; Performance Analytics</a:t>
            </a:r>
            <a:endParaRPr sz="2800" b="1" i="0" u="none" strike="noStrike" cap="none" dirty="0">
              <a:solidFill>
                <a:srgbClr val="132D29"/>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rgbClr val="132D29"/>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rgbClr val="132D29"/>
                </a:solidFill>
                <a:latin typeface="Arial"/>
                <a:ea typeface="Arial"/>
                <a:cs typeface="Arial"/>
                <a:sym typeface="Arial"/>
              </a:rPr>
              <a:t>Data insights to help communities move forward. </a:t>
            </a:r>
            <a:br>
              <a:rPr lang="en-US" sz="1600" b="0" i="0" u="none" strike="noStrike" cap="none" dirty="0">
                <a:solidFill>
                  <a:srgbClr val="132D29"/>
                </a:solidFill>
                <a:latin typeface="Arial"/>
                <a:ea typeface="Arial"/>
                <a:cs typeface="Arial"/>
                <a:sym typeface="Arial"/>
              </a:rPr>
            </a:br>
            <a:r>
              <a:rPr lang="en-US" sz="1600" b="0" i="0" u="none" strike="noStrike" cap="none" dirty="0">
                <a:solidFill>
                  <a:srgbClr val="132D29"/>
                </a:solidFill>
                <a:latin typeface="Arial"/>
                <a:ea typeface="Arial"/>
                <a:cs typeface="Arial"/>
                <a:sym typeface="Arial"/>
              </a:rPr>
              <a:t>The premiere provider of professional civic surveys and performance benchmarking analyses. </a:t>
            </a:r>
            <a:endParaRPr sz="1600" b="1" i="0" u="none" strike="noStrike" cap="none" dirty="0">
              <a:solidFill>
                <a:srgbClr val="132D29"/>
              </a:solidFill>
              <a:latin typeface="Arial"/>
              <a:ea typeface="Arial"/>
              <a:cs typeface="Arial"/>
              <a:sym typeface="Arial"/>
            </a:endParaRPr>
          </a:p>
        </p:txBody>
      </p:sp>
      <p:pic>
        <p:nvPicPr>
          <p:cNvPr id="136" name="Google Shape;136;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31748" y="680604"/>
            <a:ext cx="4689493" cy="495369"/>
          </a:xfrm>
          <a:prstGeom prst="rect">
            <a:avLst/>
          </a:prstGeom>
          <a:noFill/>
          <a:ln>
            <a:noFill/>
          </a:ln>
        </p:spPr>
      </p:pic>
      <p:sp>
        <p:nvSpPr>
          <p:cNvPr id="140" name="Google Shape;140;p2"/>
          <p:cNvSpPr txBox="1"/>
          <p:nvPr/>
        </p:nvSpPr>
        <p:spPr>
          <a:xfrm>
            <a:off x="6379962" y="4148692"/>
            <a:ext cx="4057359" cy="307200"/>
          </a:xfrm>
          <a:prstGeom prst="rect">
            <a:avLst/>
          </a:prstGeom>
          <a:noFill/>
          <a:ln>
            <a:noFill/>
          </a:ln>
        </p:spPr>
        <p:txBody>
          <a:bodyPr spcFirstLastPara="1" wrap="square" lIns="121900" tIns="121900" rIns="121900" bIns="121900" anchor="ctr" anchorCtr="0">
            <a:noAutofit/>
          </a:bodyPr>
          <a:lstStyle/>
          <a:p>
            <a:pPr marL="0" marR="0" lvl="0" indent="0" rtl="0">
              <a:lnSpc>
                <a:spcPct val="115000"/>
              </a:lnSpc>
              <a:spcBef>
                <a:spcPts val="0"/>
              </a:spcBef>
              <a:spcAft>
                <a:spcPts val="0"/>
              </a:spcAft>
              <a:buClr>
                <a:srgbClr val="000000"/>
              </a:buClr>
              <a:buSzPts val="2800"/>
              <a:buFont typeface="Arial"/>
              <a:buNone/>
            </a:pPr>
            <a:r>
              <a:rPr lang="en-US" sz="2800" b="1" i="0" u="none" strike="noStrike" cap="none" dirty="0">
                <a:solidFill>
                  <a:srgbClr val="132D29"/>
                </a:solidFill>
                <a:latin typeface="Arial"/>
                <a:ea typeface="Arial"/>
                <a:cs typeface="Arial"/>
                <a:sym typeface="Arial"/>
              </a:rPr>
              <a:t>Partners with:</a:t>
            </a:r>
          </a:p>
        </p:txBody>
      </p:sp>
      <p:sp>
        <p:nvSpPr>
          <p:cNvPr id="141" name="Google Shape;141;p2"/>
          <p:cNvSpPr txBox="1"/>
          <p:nvPr/>
        </p:nvSpPr>
        <p:spPr>
          <a:xfrm>
            <a:off x="1172293" y="4126429"/>
            <a:ext cx="1935582" cy="616285"/>
          </a:xfrm>
          <a:prstGeom prst="rect">
            <a:avLst/>
          </a:prstGeom>
          <a:noFill/>
          <a:ln>
            <a:noFill/>
          </a:ln>
        </p:spPr>
        <p:txBody>
          <a:bodyPr spcFirstLastPara="1" wrap="square" lIns="121900" tIns="121900" rIns="121900" bIns="121900" anchor="ctr"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i="0" u="none" strike="noStrike" cap="none" dirty="0">
                <a:solidFill>
                  <a:srgbClr val="132D29"/>
                </a:solidFill>
                <a:latin typeface="Arial"/>
                <a:ea typeface="Arial"/>
                <a:cs typeface="Arial"/>
                <a:sym typeface="Arial"/>
              </a:rPr>
              <a:t>Visit us online at </a:t>
            </a:r>
          </a:p>
          <a:p>
            <a:pPr marL="0" marR="0" lvl="0" indent="0" algn="l" rtl="0">
              <a:spcBef>
                <a:spcPts val="0"/>
              </a:spcBef>
              <a:spcAft>
                <a:spcPts val="0"/>
              </a:spcAft>
              <a:buClr>
                <a:srgbClr val="000000"/>
              </a:buClr>
              <a:buSzPts val="1600"/>
              <a:buFont typeface="Arial"/>
              <a:buNone/>
            </a:pPr>
            <a:r>
              <a:rPr lang="en-US" sz="2800" b="1" i="0" u="none" strike="noStrike" cap="none" dirty="0">
                <a:solidFill>
                  <a:srgbClr val="132D29"/>
                </a:solidFill>
                <a:latin typeface="Arial"/>
                <a:ea typeface="Arial"/>
                <a:cs typeface="Arial"/>
                <a:sym typeface="Arial"/>
              </a:rPr>
              <a:t>polco.us</a:t>
            </a:r>
            <a:endParaRPr sz="2800" b="1" i="0" u="none" strike="noStrike" cap="none" dirty="0">
              <a:solidFill>
                <a:srgbClr val="132D29"/>
              </a:solidFill>
              <a:latin typeface="Arial"/>
              <a:ea typeface="Arial"/>
              <a:cs typeface="Arial"/>
              <a:sym typeface="Arial"/>
            </a:endParaRPr>
          </a:p>
        </p:txBody>
      </p:sp>
      <p:pic>
        <p:nvPicPr>
          <p:cNvPr id="1026" name="Picture 2" descr="ICMA Brand Logos and Assets​​​​​ | icma.org">
            <a:extLst>
              <a:ext uri="{FF2B5EF4-FFF2-40B4-BE49-F238E27FC236}">
                <a16:creationId xmlns:a16="http://schemas.microsoft.com/office/drawing/2014/main" id="{DE81CC61-B4AC-B222-4182-58AB94C9A2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6911" y="4632973"/>
            <a:ext cx="1851153" cy="596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2D0419-3A66-D7A9-2241-BB57DEADEB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2098" y="4422964"/>
            <a:ext cx="2075583" cy="1088125"/>
          </a:xfrm>
          <a:prstGeom prst="rect">
            <a:avLst/>
          </a:prstGeom>
        </p:spPr>
      </p:pic>
      <p:pic>
        <p:nvPicPr>
          <p:cNvPr id="8" name="Picture 7" descr="A qr code with a few squares&#10;&#10;Description automatically generated">
            <a:extLst>
              <a:ext uri="{FF2B5EF4-FFF2-40B4-BE49-F238E27FC236}">
                <a16:creationId xmlns:a16="http://schemas.microsoft.com/office/drawing/2014/main" id="{6B822073-E835-BB88-97E6-91518FE2E6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1277" y="3860773"/>
            <a:ext cx="1196995" cy="1196995"/>
          </a:xfrm>
          <a:prstGeom prst="rect">
            <a:avLst/>
          </a:prstGeom>
        </p:spPr>
      </p:pic>
      <p:pic>
        <p:nvPicPr>
          <p:cNvPr id="15" name="Graphic 14" descr="Chevron arrows outline">
            <a:extLst>
              <a:ext uri="{FF2B5EF4-FFF2-40B4-BE49-F238E27FC236}">
                <a16:creationId xmlns:a16="http://schemas.microsoft.com/office/drawing/2014/main" id="{FD8F8E17-7638-CDC5-A1DA-FB158236F8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0453" y="4009243"/>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2000"/>
            <a:lum/>
            <a:extLst>
              <a:ext uri="{28A0092B-C50C-407E-A947-70E740481C1C}">
                <a14:useLocalDpi xmlns:a14="http://schemas.microsoft.com/office/drawing/2010/main"/>
              </a:ext>
            </a:extLst>
          </a:blip>
          <a:srcRect/>
          <a:stretch>
            <a:fillRect/>
          </a:stretch>
        </a:blipFill>
        <a:effectLst/>
      </p:bgPr>
    </p:bg>
    <p:spTree>
      <p:nvGrpSpPr>
        <p:cNvPr id="1" name="Shape 264"/>
        <p:cNvGrpSpPr/>
        <p:nvPr/>
      </p:nvGrpSpPr>
      <p:grpSpPr>
        <a:xfrm>
          <a:off x="0" y="0"/>
          <a:ext cx="0" cy="0"/>
          <a:chOff x="0" y="0"/>
          <a:chExt cx="0" cy="0"/>
        </a:xfrm>
      </p:grpSpPr>
      <p:sp>
        <p:nvSpPr>
          <p:cNvPr id="266" name="Google Shape;266;p15"/>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lvl="0">
              <a:buClr>
                <a:srgbClr val="000000"/>
              </a:buClr>
            </a:pPr>
            <a:br>
              <a:rPr lang="en-US" sz="3200" dirty="0"/>
            </a:br>
            <a:r>
              <a:rPr lang="en-US" sz="3200" dirty="0"/>
              <a:t>Quality of life has fallen below benchmarks, with significant declines since 2022.</a:t>
            </a:r>
            <a:endParaRPr sz="3200" b="1" i="0" u="none" strike="noStrike" cap="none" dirty="0">
              <a:solidFill>
                <a:schemeClr val="lt1"/>
              </a:solidFill>
              <a:latin typeface="Arial"/>
              <a:ea typeface="Arial"/>
              <a:cs typeface="Arial"/>
              <a:sym typeface="Arial"/>
            </a:endParaRPr>
          </a:p>
        </p:txBody>
      </p:sp>
      <p:sp>
        <p:nvSpPr>
          <p:cNvPr id="268" name="Google Shape;268;p15"/>
          <p:cNvSpPr txBox="1"/>
          <p:nvPr/>
        </p:nvSpPr>
        <p:spPr>
          <a:xfrm>
            <a:off x="10247890"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lt1"/>
                </a:solidFill>
                <a:latin typeface="Roboto" panose="02000000000000000000" pitchFamily="2" charset="0"/>
                <a:ea typeface="Roboto" panose="02000000000000000000" pitchFamily="2" charset="0"/>
                <a:cs typeface="Roboto" panose="02000000000000000000" pitchFamily="2" charset="0"/>
              </a:rPr>
              <a:t>4</a:t>
            </a:r>
            <a:endParaRPr lang="en-US" sz="22000" dirty="0">
              <a:latin typeface="Roboto" panose="02000000000000000000" pitchFamily="2" charset="0"/>
              <a:ea typeface="Roboto" panose="02000000000000000000" pitchFamily="2" charset="0"/>
              <a:cs typeface="Roboto" panose="02000000000000000000" pitchFamily="2" charset="0"/>
            </a:endParaRPr>
          </a:p>
        </p:txBody>
      </p:sp>
      <p:pic>
        <p:nvPicPr>
          <p:cNvPr id="269" name="Google Shape;269;p15"/>
          <p:cNvPicPr preferRelativeResize="0"/>
          <p:nvPr/>
        </p:nvPicPr>
        <p:blipFill rotWithShape="1">
          <a:blip r:embed="rId4">
            <a:alphaModFix/>
          </a:blip>
          <a:srcRect/>
          <a:stretch/>
        </p:blipFill>
        <p:spPr>
          <a:xfrm>
            <a:off x="0" y="5672082"/>
            <a:ext cx="12192000" cy="11859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F0BD5C1D-A18B-12CB-ABB5-96287CF70764}"/>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3C1000B7-04DD-056B-F5E9-12B631FE9624}"/>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Quality of Life in Anna</a:t>
            </a:r>
            <a:endParaRPr dirty="0"/>
          </a:p>
        </p:txBody>
      </p:sp>
      <p:graphicFrame>
        <p:nvGraphicFramePr>
          <p:cNvPr id="2" name="Google Shape;205;p8">
            <a:extLst>
              <a:ext uri="{FF2B5EF4-FFF2-40B4-BE49-F238E27FC236}">
                <a16:creationId xmlns:a16="http://schemas.microsoft.com/office/drawing/2014/main" id="{03219D5E-8CF3-1388-51E7-CB408FD2A8F4}"/>
              </a:ext>
            </a:extLst>
          </p:cNvPr>
          <p:cNvGraphicFramePr/>
          <p:nvPr>
            <p:extLst>
              <p:ext uri="{D42A27DB-BD31-4B8C-83A1-F6EECF244321}">
                <p14:modId xmlns:p14="http://schemas.microsoft.com/office/powerpoint/2010/main" val="3867469092"/>
              </p:ext>
            </p:extLst>
          </p:nvPr>
        </p:nvGraphicFramePr>
        <p:xfrm>
          <a:off x="660885" y="2013668"/>
          <a:ext cx="11278340" cy="42545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65A0AEB-1558-C98A-65E2-E4941AF8D702}"/>
              </a:ext>
            </a:extLst>
          </p:cNvPr>
          <p:cNvSpPr txBox="1"/>
          <p:nvPr/>
        </p:nvSpPr>
        <p:spPr>
          <a:xfrm>
            <a:off x="2758597" y="1282484"/>
            <a:ext cx="6674806" cy="369332"/>
          </a:xfrm>
          <a:prstGeom prst="rect">
            <a:avLst/>
          </a:prstGeom>
          <a:solidFill>
            <a:srgbClr val="C1D69A"/>
          </a:solidFill>
          <a:ln>
            <a:solidFill>
              <a:srgbClr val="132D29"/>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132D29"/>
                </a:solidFill>
                <a:effectLst/>
                <a:uLnTx/>
                <a:uFillTx/>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9554E13B-DC8C-579C-812A-7E0884AE4815}"/>
              </a:ext>
            </a:extLst>
          </p:cNvPr>
          <p:cNvSpPr txBox="1"/>
          <p:nvPr/>
        </p:nvSpPr>
        <p:spPr>
          <a:xfrm>
            <a:off x="7677100" y="6268201"/>
            <a:ext cx="27549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132D29"/>
                </a:solidFill>
                <a:effectLst/>
                <a:uLnTx/>
                <a:uFillTx/>
                <a:latin typeface="Arial"/>
                <a:cs typeface="Arial"/>
                <a:sym typeface="Arial"/>
              </a:rPr>
              <a:t>Percent excellent or good</a:t>
            </a:r>
          </a:p>
        </p:txBody>
      </p:sp>
      <p:grpSp>
        <p:nvGrpSpPr>
          <p:cNvPr id="10" name="Group 9">
            <a:extLst>
              <a:ext uri="{FF2B5EF4-FFF2-40B4-BE49-F238E27FC236}">
                <a16:creationId xmlns:a16="http://schemas.microsoft.com/office/drawing/2014/main" id="{9E36E47A-D7E0-DE1C-71BE-6419ACD040C5}"/>
              </a:ext>
            </a:extLst>
          </p:cNvPr>
          <p:cNvGrpSpPr/>
          <p:nvPr/>
        </p:nvGrpSpPr>
        <p:grpSpPr>
          <a:xfrm>
            <a:off x="252775" y="5193752"/>
            <a:ext cx="2234263" cy="1077218"/>
            <a:chOff x="339242" y="3549832"/>
            <a:chExt cx="2234263" cy="1077218"/>
          </a:xfrm>
        </p:grpSpPr>
        <p:sp>
          <p:nvSpPr>
            <p:cNvPr id="11" name="TextBox 1">
              <a:extLst>
                <a:ext uri="{FF2B5EF4-FFF2-40B4-BE49-F238E27FC236}">
                  <a16:creationId xmlns:a16="http://schemas.microsoft.com/office/drawing/2014/main" id="{497E1F7C-0D99-3168-AFAD-526F0EDF3C62}"/>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2" name="Picture 11" descr="A green arrow pointing up&#10;&#10;Description automatically generated">
              <a:extLst>
                <a:ext uri="{FF2B5EF4-FFF2-40B4-BE49-F238E27FC236}">
                  <a16:creationId xmlns:a16="http://schemas.microsoft.com/office/drawing/2014/main" id="{6BE753A8-77FD-7286-214D-A86450BD6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3" name="Picture 12" descr="A green line with a down arrow&#10;&#10;Description automatically generated">
              <a:extLst>
                <a:ext uri="{FF2B5EF4-FFF2-40B4-BE49-F238E27FC236}">
                  <a16:creationId xmlns:a16="http://schemas.microsoft.com/office/drawing/2014/main" id="{E50ABC82-E7DF-A2FB-77D1-03BCE2D37B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4" name="Picture 13" descr="A green line with a down arrow&#10;&#10;Description automatically generated">
            <a:extLst>
              <a:ext uri="{FF2B5EF4-FFF2-40B4-BE49-F238E27FC236}">
                <a16:creationId xmlns:a16="http://schemas.microsoft.com/office/drawing/2014/main" id="{B264C7B8-1751-0F4D-942D-2EC4D5D24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0613" y="2335456"/>
            <a:ext cx="427384" cy="427384"/>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55414FC2-6F0C-F789-76A9-91827C985E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2808" y="3429000"/>
            <a:ext cx="427384" cy="427384"/>
          </a:xfrm>
          <a:prstGeom prst="rect">
            <a:avLst/>
          </a:prstGeom>
        </p:spPr>
      </p:pic>
      <p:pic>
        <p:nvPicPr>
          <p:cNvPr id="16" name="Picture 15" descr="A green line with a down arrow&#10;&#10;Description automatically generated">
            <a:extLst>
              <a:ext uri="{FF2B5EF4-FFF2-40B4-BE49-F238E27FC236}">
                <a16:creationId xmlns:a16="http://schemas.microsoft.com/office/drawing/2014/main" id="{9A21E3F4-D239-914A-500F-F198F913C4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2405" y="4408005"/>
            <a:ext cx="427384" cy="427384"/>
          </a:xfrm>
          <a:prstGeom prst="rect">
            <a:avLst/>
          </a:prstGeom>
        </p:spPr>
      </p:pic>
      <p:pic>
        <p:nvPicPr>
          <p:cNvPr id="17" name="Picture 16" descr="A green line with a down arrow&#10;&#10;Description automatically generated">
            <a:extLst>
              <a:ext uri="{FF2B5EF4-FFF2-40B4-BE49-F238E27FC236}">
                <a16:creationId xmlns:a16="http://schemas.microsoft.com/office/drawing/2014/main" id="{40750870-E134-4AD0-A047-9658FB8973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8713" y="5507386"/>
            <a:ext cx="427384" cy="427384"/>
          </a:xfrm>
          <a:prstGeom prst="rect">
            <a:avLst/>
          </a:prstGeom>
        </p:spPr>
      </p:pic>
      <p:sp>
        <p:nvSpPr>
          <p:cNvPr id="18" name="Text Box 3">
            <a:extLst>
              <a:ext uri="{FF2B5EF4-FFF2-40B4-BE49-F238E27FC236}">
                <a16:creationId xmlns:a16="http://schemas.microsoft.com/office/drawing/2014/main" id="{3DBA45DD-A0CB-B83D-3BA0-BD3EAC0A1C99}"/>
              </a:ext>
            </a:extLst>
          </p:cNvPr>
          <p:cNvSpPr txBox="1"/>
          <p:nvPr/>
        </p:nvSpPr>
        <p:spPr>
          <a:xfrm>
            <a:off x="10345960" y="2715161"/>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spTree>
    <p:extLst>
      <p:ext uri="{BB962C8B-B14F-4D97-AF65-F5344CB8AC3E}">
        <p14:creationId xmlns:p14="http://schemas.microsoft.com/office/powerpoint/2010/main" val="2686291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2000"/>
            <a:lum/>
            <a:extLst>
              <a:ext uri="{28A0092B-C50C-407E-A947-70E740481C1C}">
                <a14:useLocalDpi xmlns:a14="http://schemas.microsoft.com/office/drawing/2010/main"/>
              </a:ext>
            </a:extLst>
          </a:blip>
          <a:srcRect/>
          <a:stretch>
            <a:fillRect/>
          </a:stretch>
        </a:blipFill>
        <a:effectLst/>
      </p:bgPr>
    </p:bg>
    <p:spTree>
      <p:nvGrpSpPr>
        <p:cNvPr id="1" name="Shape 374"/>
        <p:cNvGrpSpPr/>
        <p:nvPr/>
      </p:nvGrpSpPr>
      <p:grpSpPr>
        <a:xfrm>
          <a:off x="0" y="0"/>
          <a:ext cx="0" cy="0"/>
          <a:chOff x="0" y="0"/>
          <a:chExt cx="0" cy="0"/>
        </a:xfrm>
      </p:grpSpPr>
      <p:pic>
        <p:nvPicPr>
          <p:cNvPr id="375" name="Google Shape;375;p19"/>
          <p:cNvPicPr preferRelativeResize="0"/>
          <p:nvPr/>
        </p:nvPicPr>
        <p:blipFill rotWithShape="1">
          <a:blip r:embed="rId4">
            <a:alphaModFix/>
          </a:blip>
          <a:srcRect/>
          <a:stretch/>
        </p:blipFill>
        <p:spPr>
          <a:xfrm>
            <a:off x="1" y="0"/>
            <a:ext cx="5013956" cy="6858000"/>
          </a:xfrm>
          <a:prstGeom prst="rect">
            <a:avLst/>
          </a:prstGeom>
          <a:noFill/>
          <a:ln>
            <a:noFill/>
          </a:ln>
        </p:spPr>
      </p:pic>
      <p:sp>
        <p:nvSpPr>
          <p:cNvPr id="376" name="Google Shape;376;p19"/>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lvl="0">
              <a:buClr>
                <a:srgbClr val="000000"/>
              </a:buClr>
            </a:pPr>
            <a:r>
              <a:rPr lang="en-US" sz="3200" dirty="0"/>
              <a:t>Economic health and development have declined, falling below national benchmarks.</a:t>
            </a:r>
            <a:endParaRPr sz="3200" b="1" i="0" u="none" strike="noStrike" cap="none" dirty="0">
              <a:solidFill>
                <a:schemeClr val="lt1"/>
              </a:solidFill>
              <a:latin typeface="Arial"/>
              <a:ea typeface="Arial"/>
              <a:cs typeface="Arial"/>
              <a:sym typeface="Arial"/>
            </a:endParaRPr>
          </a:p>
        </p:txBody>
      </p:sp>
      <p:pic>
        <p:nvPicPr>
          <p:cNvPr id="378" name="Google Shape;378;p19"/>
          <p:cNvPicPr preferRelativeResize="0"/>
          <p:nvPr/>
        </p:nvPicPr>
        <p:blipFill rotWithShape="1">
          <a:blip r:embed="rId5">
            <a:alphaModFix/>
          </a:blip>
          <a:srcRect/>
          <a:stretch/>
        </p:blipFill>
        <p:spPr>
          <a:xfrm>
            <a:off x="0" y="5672082"/>
            <a:ext cx="12192000" cy="1185927"/>
          </a:xfrm>
          <a:prstGeom prst="rect">
            <a:avLst/>
          </a:prstGeom>
          <a:noFill/>
          <a:ln>
            <a:noFill/>
          </a:ln>
        </p:spPr>
      </p:pic>
      <p:sp>
        <p:nvSpPr>
          <p:cNvPr id="3" name="Google Shape;268;p15">
            <a:extLst>
              <a:ext uri="{FF2B5EF4-FFF2-40B4-BE49-F238E27FC236}">
                <a16:creationId xmlns:a16="http://schemas.microsoft.com/office/drawing/2014/main" id="{4E775A01-FE2C-F8DF-4548-A1683D316202}"/>
              </a:ext>
            </a:extLst>
          </p:cNvPr>
          <p:cNvSpPr txBox="1"/>
          <p:nvPr/>
        </p:nvSpPr>
        <p:spPr>
          <a:xfrm>
            <a:off x="10144001"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lt1"/>
                </a:solidFill>
                <a:latin typeface="Roboto" panose="02000000000000000000" pitchFamily="2" charset="0"/>
                <a:ea typeface="Roboto" panose="02000000000000000000" pitchFamily="2" charset="0"/>
                <a:cs typeface="Roboto" panose="02000000000000000000" pitchFamily="2" charset="0"/>
              </a:rPr>
              <a:t>5</a:t>
            </a:r>
            <a:endParaRPr lang="en-US" sz="220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9906D2BA-6577-DB2D-F29B-8849740DD890}"/>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0108AA4C-EB4B-4F4D-4E92-E936FA3694D7}"/>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Economy in Anna</a:t>
            </a:r>
            <a:endParaRPr dirty="0"/>
          </a:p>
        </p:txBody>
      </p:sp>
      <p:graphicFrame>
        <p:nvGraphicFramePr>
          <p:cNvPr id="2" name="Google Shape;205;p8">
            <a:extLst>
              <a:ext uri="{FF2B5EF4-FFF2-40B4-BE49-F238E27FC236}">
                <a16:creationId xmlns:a16="http://schemas.microsoft.com/office/drawing/2014/main" id="{A7575BA8-D6A5-5F0F-7FB9-3BA20741FCF2}"/>
              </a:ext>
            </a:extLst>
          </p:cNvPr>
          <p:cNvGraphicFramePr/>
          <p:nvPr>
            <p:extLst>
              <p:ext uri="{D42A27DB-BD31-4B8C-83A1-F6EECF244321}">
                <p14:modId xmlns:p14="http://schemas.microsoft.com/office/powerpoint/2010/main" val="1895889868"/>
              </p:ext>
            </p:extLst>
          </p:nvPr>
        </p:nvGraphicFramePr>
        <p:xfrm>
          <a:off x="0" y="1989623"/>
          <a:ext cx="12192000" cy="42545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052D38D-19BE-E95E-379B-F1F444B3C665}"/>
              </a:ext>
            </a:extLst>
          </p:cNvPr>
          <p:cNvSpPr txBox="1"/>
          <p:nvPr/>
        </p:nvSpPr>
        <p:spPr>
          <a:xfrm>
            <a:off x="2653220" y="1282484"/>
            <a:ext cx="6885559" cy="369332"/>
          </a:xfrm>
          <a:prstGeom prst="rect">
            <a:avLst/>
          </a:prstGeom>
          <a:solidFill>
            <a:srgbClr val="C1D69A"/>
          </a:solidFill>
          <a:ln>
            <a:solidFill>
              <a:srgbClr val="132D29"/>
            </a:solidFill>
          </a:ln>
        </p:spPr>
        <p:txBody>
          <a:bodyPr wrap="square" rtlCol="0" anchor="ctr">
            <a:spAutoFit/>
          </a:bodyPr>
          <a:lstStyle/>
          <a:p>
            <a:pPr algn="ctr"/>
            <a:r>
              <a:rPr lang="en-US" sz="1800" b="1" u="none" strike="noStrike" cap="none" dirty="0">
                <a:solidFill>
                  <a:srgbClr val="132D29"/>
                </a:solidFill>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D49E6720-A4E7-D9ED-13B3-1F6B7E1E49B3}"/>
              </a:ext>
            </a:extLst>
          </p:cNvPr>
          <p:cNvSpPr txBox="1"/>
          <p:nvPr/>
        </p:nvSpPr>
        <p:spPr>
          <a:xfrm>
            <a:off x="6873806" y="6424582"/>
            <a:ext cx="2754923" cy="338554"/>
          </a:xfrm>
          <a:prstGeom prst="rect">
            <a:avLst/>
          </a:prstGeom>
          <a:noFill/>
        </p:spPr>
        <p:txBody>
          <a:bodyPr wrap="square" rtlCol="0">
            <a:spAutoFit/>
          </a:bodyPr>
          <a:lstStyle/>
          <a:p>
            <a:r>
              <a:rPr lang="en-US" sz="1600" i="1" dirty="0">
                <a:solidFill>
                  <a:srgbClr val="132D29"/>
                </a:solidFill>
              </a:rPr>
              <a:t>Percent excellent or good</a:t>
            </a:r>
          </a:p>
        </p:txBody>
      </p:sp>
      <p:grpSp>
        <p:nvGrpSpPr>
          <p:cNvPr id="12" name="Group 11">
            <a:extLst>
              <a:ext uri="{FF2B5EF4-FFF2-40B4-BE49-F238E27FC236}">
                <a16:creationId xmlns:a16="http://schemas.microsoft.com/office/drawing/2014/main" id="{059F1A80-0440-BC07-6832-37D47C50F039}"/>
              </a:ext>
            </a:extLst>
          </p:cNvPr>
          <p:cNvGrpSpPr/>
          <p:nvPr/>
        </p:nvGrpSpPr>
        <p:grpSpPr>
          <a:xfrm>
            <a:off x="354092" y="5300142"/>
            <a:ext cx="2234263" cy="1077218"/>
            <a:chOff x="339242" y="3549832"/>
            <a:chExt cx="2234263" cy="1077218"/>
          </a:xfrm>
        </p:grpSpPr>
        <p:sp>
          <p:nvSpPr>
            <p:cNvPr id="13" name="TextBox 1">
              <a:extLst>
                <a:ext uri="{FF2B5EF4-FFF2-40B4-BE49-F238E27FC236}">
                  <a16:creationId xmlns:a16="http://schemas.microsoft.com/office/drawing/2014/main" id="{0FAF3E51-7201-2E21-9390-56B0BCA33BA9}"/>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4" name="Picture 13" descr="A green arrow pointing up&#10;&#10;Description automatically generated">
              <a:extLst>
                <a:ext uri="{FF2B5EF4-FFF2-40B4-BE49-F238E27FC236}">
                  <a16:creationId xmlns:a16="http://schemas.microsoft.com/office/drawing/2014/main" id="{FBD0EB5E-E304-D7C6-C82C-2BC179DA5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D6985E4E-992D-5F84-06AF-EEDB02740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6" name="Picture 15" descr="A green line with a down arrow&#10;&#10;Description automatically generated">
            <a:extLst>
              <a:ext uri="{FF2B5EF4-FFF2-40B4-BE49-F238E27FC236}">
                <a16:creationId xmlns:a16="http://schemas.microsoft.com/office/drawing/2014/main" id="{12F685BF-EAEF-CA73-34A1-4BB175736D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2409" y="3289664"/>
            <a:ext cx="427384" cy="427384"/>
          </a:xfrm>
          <a:prstGeom prst="rect">
            <a:avLst/>
          </a:prstGeom>
        </p:spPr>
      </p:pic>
      <p:pic>
        <p:nvPicPr>
          <p:cNvPr id="17" name="Picture 16" descr="A green line with a down arrow&#10;&#10;Description automatically generated">
            <a:extLst>
              <a:ext uri="{FF2B5EF4-FFF2-40B4-BE49-F238E27FC236}">
                <a16:creationId xmlns:a16="http://schemas.microsoft.com/office/drawing/2014/main" id="{B5ADBA09-5B71-ACDE-D7A7-44A8F61CFD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1906" y="2095006"/>
            <a:ext cx="427384" cy="427384"/>
          </a:xfrm>
          <a:prstGeom prst="rect">
            <a:avLst/>
          </a:prstGeom>
        </p:spPr>
      </p:pic>
      <p:sp>
        <p:nvSpPr>
          <p:cNvPr id="10" name="Text Box 3">
            <a:extLst>
              <a:ext uri="{FF2B5EF4-FFF2-40B4-BE49-F238E27FC236}">
                <a16:creationId xmlns:a16="http://schemas.microsoft.com/office/drawing/2014/main" id="{AF487779-A57D-358F-A077-F8CE0C45C621}"/>
              </a:ext>
            </a:extLst>
          </p:cNvPr>
          <p:cNvSpPr txBox="1"/>
          <p:nvPr/>
        </p:nvSpPr>
        <p:spPr>
          <a:xfrm>
            <a:off x="10460101" y="2308698"/>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spTree>
    <p:extLst>
      <p:ext uri="{BB962C8B-B14F-4D97-AF65-F5344CB8AC3E}">
        <p14:creationId xmlns:p14="http://schemas.microsoft.com/office/powerpoint/2010/main" val="131621594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t="-9000" b="-9000"/>
          </a:stretch>
        </a:blipFill>
        <a:effectLst/>
      </p:bgPr>
    </p:bg>
    <p:spTree>
      <p:nvGrpSpPr>
        <p:cNvPr id="1" name="Shape 374">
          <a:extLst>
            <a:ext uri="{FF2B5EF4-FFF2-40B4-BE49-F238E27FC236}">
              <a16:creationId xmlns:a16="http://schemas.microsoft.com/office/drawing/2014/main" id="{32C990E7-2FAC-FB0D-8E42-365CE354350D}"/>
            </a:ext>
          </a:extLst>
        </p:cNvPr>
        <p:cNvGrpSpPr/>
        <p:nvPr/>
      </p:nvGrpSpPr>
      <p:grpSpPr>
        <a:xfrm>
          <a:off x="0" y="0"/>
          <a:ext cx="0" cy="0"/>
          <a:chOff x="0" y="0"/>
          <a:chExt cx="0" cy="0"/>
        </a:xfrm>
      </p:grpSpPr>
      <p:pic>
        <p:nvPicPr>
          <p:cNvPr id="375" name="Google Shape;375;p19">
            <a:extLst>
              <a:ext uri="{FF2B5EF4-FFF2-40B4-BE49-F238E27FC236}">
                <a16:creationId xmlns:a16="http://schemas.microsoft.com/office/drawing/2014/main" id="{7CC1C8D9-D623-1736-F042-7BB00FE21220}"/>
              </a:ext>
            </a:extLst>
          </p:cNvPr>
          <p:cNvPicPr preferRelativeResize="0"/>
          <p:nvPr/>
        </p:nvPicPr>
        <p:blipFill rotWithShape="1">
          <a:blip r:embed="rId4">
            <a:alphaModFix/>
          </a:blip>
          <a:srcRect/>
          <a:stretch/>
        </p:blipFill>
        <p:spPr>
          <a:xfrm>
            <a:off x="1" y="0"/>
            <a:ext cx="5013956" cy="6858000"/>
          </a:xfrm>
          <a:prstGeom prst="rect">
            <a:avLst/>
          </a:prstGeom>
          <a:noFill/>
          <a:ln>
            <a:noFill/>
          </a:ln>
        </p:spPr>
      </p:pic>
      <p:sp>
        <p:nvSpPr>
          <p:cNvPr id="376" name="Google Shape;376;p19">
            <a:extLst>
              <a:ext uri="{FF2B5EF4-FFF2-40B4-BE49-F238E27FC236}">
                <a16:creationId xmlns:a16="http://schemas.microsoft.com/office/drawing/2014/main" id="{1F6BBA59-AC55-2394-9925-D5021E74B456}"/>
              </a:ext>
            </a:extLst>
          </p:cNvPr>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lvl="0">
              <a:buClr>
                <a:srgbClr val="000000"/>
              </a:buClr>
            </a:pPr>
            <a:r>
              <a:rPr lang="en-US" sz="3200" b="1" i="0" u="none" strike="noStrike" cap="none" dirty="0">
                <a:solidFill>
                  <a:schemeClr val="lt1"/>
                </a:solidFill>
                <a:latin typeface="Arial"/>
                <a:ea typeface="Arial"/>
                <a:cs typeface="Arial"/>
                <a:sym typeface="Arial"/>
              </a:rPr>
              <a:t>Public library services is on the rise, rated the highest upward trend in services.</a:t>
            </a:r>
            <a:endParaRPr sz="3200" b="1" i="0" u="none" strike="noStrike" cap="none" dirty="0">
              <a:solidFill>
                <a:schemeClr val="lt1"/>
              </a:solidFill>
              <a:latin typeface="Arial"/>
              <a:ea typeface="Arial"/>
              <a:cs typeface="Arial"/>
              <a:sym typeface="Arial"/>
            </a:endParaRPr>
          </a:p>
        </p:txBody>
      </p:sp>
      <p:pic>
        <p:nvPicPr>
          <p:cNvPr id="378" name="Google Shape;378;p19">
            <a:extLst>
              <a:ext uri="{FF2B5EF4-FFF2-40B4-BE49-F238E27FC236}">
                <a16:creationId xmlns:a16="http://schemas.microsoft.com/office/drawing/2014/main" id="{ACE1F2C7-B20B-E903-C8B0-B95DA41AC56D}"/>
              </a:ext>
            </a:extLst>
          </p:cNvPr>
          <p:cNvPicPr preferRelativeResize="0"/>
          <p:nvPr/>
        </p:nvPicPr>
        <p:blipFill rotWithShape="1">
          <a:blip r:embed="rId5">
            <a:alphaModFix/>
          </a:blip>
          <a:srcRect/>
          <a:stretch/>
        </p:blipFill>
        <p:spPr>
          <a:xfrm>
            <a:off x="0" y="5672082"/>
            <a:ext cx="12192000" cy="1185927"/>
          </a:xfrm>
          <a:prstGeom prst="rect">
            <a:avLst/>
          </a:prstGeom>
          <a:noFill/>
          <a:ln>
            <a:noFill/>
          </a:ln>
        </p:spPr>
      </p:pic>
      <p:sp>
        <p:nvSpPr>
          <p:cNvPr id="3" name="Google Shape;268;p15">
            <a:extLst>
              <a:ext uri="{FF2B5EF4-FFF2-40B4-BE49-F238E27FC236}">
                <a16:creationId xmlns:a16="http://schemas.microsoft.com/office/drawing/2014/main" id="{0046D8A8-FC65-EF6C-F8BF-7EA3DBFEBE52}"/>
              </a:ext>
            </a:extLst>
          </p:cNvPr>
          <p:cNvSpPr txBox="1"/>
          <p:nvPr/>
        </p:nvSpPr>
        <p:spPr>
          <a:xfrm>
            <a:off x="10144001"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tx1"/>
                </a:solidFill>
                <a:latin typeface="Roboto" panose="02000000000000000000" pitchFamily="2" charset="0"/>
                <a:ea typeface="Roboto" panose="02000000000000000000" pitchFamily="2" charset="0"/>
                <a:cs typeface="Roboto" panose="02000000000000000000" pitchFamily="2" charset="0"/>
              </a:rPr>
              <a:t>6</a:t>
            </a:r>
            <a:endParaRPr lang="en-US" sz="220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584386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80780C76-11CB-B290-FD62-61F3D39383C4}"/>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9E6B1A06-A366-680B-177B-176B5A391FE4}"/>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Services in Anna</a:t>
            </a:r>
            <a:endParaRPr dirty="0"/>
          </a:p>
        </p:txBody>
      </p:sp>
      <p:graphicFrame>
        <p:nvGraphicFramePr>
          <p:cNvPr id="2" name="Google Shape;205;p8">
            <a:extLst>
              <a:ext uri="{FF2B5EF4-FFF2-40B4-BE49-F238E27FC236}">
                <a16:creationId xmlns:a16="http://schemas.microsoft.com/office/drawing/2014/main" id="{B52E30A6-7CB4-554B-CE23-731B3EB42DA0}"/>
              </a:ext>
            </a:extLst>
          </p:cNvPr>
          <p:cNvGraphicFramePr/>
          <p:nvPr>
            <p:extLst>
              <p:ext uri="{D42A27DB-BD31-4B8C-83A1-F6EECF244321}">
                <p14:modId xmlns:p14="http://schemas.microsoft.com/office/powerpoint/2010/main" val="2216478024"/>
              </p:ext>
            </p:extLst>
          </p:nvPr>
        </p:nvGraphicFramePr>
        <p:xfrm>
          <a:off x="154934" y="2239336"/>
          <a:ext cx="11695630" cy="40783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7708124-61B6-5E9F-1AD1-7AE8816F463F}"/>
              </a:ext>
            </a:extLst>
          </p:cNvPr>
          <p:cNvSpPr txBox="1"/>
          <p:nvPr/>
        </p:nvSpPr>
        <p:spPr>
          <a:xfrm>
            <a:off x="2653220" y="1282484"/>
            <a:ext cx="6885559" cy="369332"/>
          </a:xfrm>
          <a:prstGeom prst="rect">
            <a:avLst/>
          </a:prstGeom>
          <a:solidFill>
            <a:srgbClr val="C1D69A"/>
          </a:solidFill>
          <a:ln>
            <a:solidFill>
              <a:srgbClr val="132D29"/>
            </a:solidFill>
          </a:ln>
        </p:spPr>
        <p:txBody>
          <a:bodyPr wrap="square" rtlCol="0" anchor="ctr">
            <a:spAutoFit/>
          </a:bodyPr>
          <a:lstStyle/>
          <a:p>
            <a:pPr algn="ctr"/>
            <a:r>
              <a:rPr lang="en-US" sz="1800" b="1" u="none" strike="noStrike" cap="none" dirty="0">
                <a:solidFill>
                  <a:srgbClr val="132D29"/>
                </a:solidFill>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FB51E980-7ED1-FEF0-CE36-0B3D099712C9}"/>
              </a:ext>
            </a:extLst>
          </p:cNvPr>
          <p:cNvSpPr txBox="1"/>
          <p:nvPr/>
        </p:nvSpPr>
        <p:spPr>
          <a:xfrm>
            <a:off x="3341076" y="6411100"/>
            <a:ext cx="2754923" cy="338554"/>
          </a:xfrm>
          <a:prstGeom prst="rect">
            <a:avLst/>
          </a:prstGeom>
          <a:noFill/>
        </p:spPr>
        <p:txBody>
          <a:bodyPr wrap="square" rtlCol="0">
            <a:spAutoFit/>
          </a:bodyPr>
          <a:lstStyle/>
          <a:p>
            <a:r>
              <a:rPr lang="en-US" sz="1600" i="1" dirty="0">
                <a:solidFill>
                  <a:srgbClr val="132D29"/>
                </a:solidFill>
              </a:rPr>
              <a:t>Percent excellent or good</a:t>
            </a:r>
          </a:p>
        </p:txBody>
      </p:sp>
      <p:grpSp>
        <p:nvGrpSpPr>
          <p:cNvPr id="12" name="Group 11">
            <a:extLst>
              <a:ext uri="{FF2B5EF4-FFF2-40B4-BE49-F238E27FC236}">
                <a16:creationId xmlns:a16="http://schemas.microsoft.com/office/drawing/2014/main" id="{01B4B05F-F118-A613-D76D-369498A70DBF}"/>
              </a:ext>
            </a:extLst>
          </p:cNvPr>
          <p:cNvGrpSpPr/>
          <p:nvPr/>
        </p:nvGrpSpPr>
        <p:grpSpPr>
          <a:xfrm>
            <a:off x="0" y="1113207"/>
            <a:ext cx="2234263" cy="1077218"/>
            <a:chOff x="339242" y="3549832"/>
            <a:chExt cx="2234263" cy="1077218"/>
          </a:xfrm>
        </p:grpSpPr>
        <p:sp>
          <p:nvSpPr>
            <p:cNvPr id="13" name="TextBox 1">
              <a:extLst>
                <a:ext uri="{FF2B5EF4-FFF2-40B4-BE49-F238E27FC236}">
                  <a16:creationId xmlns:a16="http://schemas.microsoft.com/office/drawing/2014/main" id="{D5678562-5F9B-0175-DB28-1BEFE7877E6F}"/>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4" name="Picture 13" descr="A green arrow pointing up&#10;&#10;Description automatically generated">
              <a:extLst>
                <a:ext uri="{FF2B5EF4-FFF2-40B4-BE49-F238E27FC236}">
                  <a16:creationId xmlns:a16="http://schemas.microsoft.com/office/drawing/2014/main" id="{D7F327B5-1D21-C32E-82A5-E1EAE90338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6AF0EB41-108F-8C5E-E9C7-8BC4177B53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6" name="Picture 15" descr="A green line with a down arrow&#10;&#10;Description automatically generated">
            <a:extLst>
              <a:ext uri="{FF2B5EF4-FFF2-40B4-BE49-F238E27FC236}">
                <a16:creationId xmlns:a16="http://schemas.microsoft.com/office/drawing/2014/main" id="{5B1A52F3-FE35-A36C-E4FD-649427C329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8009" y="2563702"/>
            <a:ext cx="427384" cy="427384"/>
          </a:xfrm>
          <a:prstGeom prst="rect">
            <a:avLst/>
          </a:prstGeom>
        </p:spPr>
      </p:pic>
      <p:sp>
        <p:nvSpPr>
          <p:cNvPr id="10" name="Text Box 3">
            <a:extLst>
              <a:ext uri="{FF2B5EF4-FFF2-40B4-BE49-F238E27FC236}">
                <a16:creationId xmlns:a16="http://schemas.microsoft.com/office/drawing/2014/main" id="{130321F0-4CBE-5AF8-71B4-8465192B5325}"/>
              </a:ext>
            </a:extLst>
          </p:cNvPr>
          <p:cNvSpPr txBox="1"/>
          <p:nvPr/>
        </p:nvSpPr>
        <p:spPr>
          <a:xfrm>
            <a:off x="341437" y="2501469"/>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pic>
        <p:nvPicPr>
          <p:cNvPr id="5" name="Picture 4" descr="A green arrow pointing up&#10;&#10;Description automatically generated">
            <a:extLst>
              <a:ext uri="{FF2B5EF4-FFF2-40B4-BE49-F238E27FC236}">
                <a16:creationId xmlns:a16="http://schemas.microsoft.com/office/drawing/2014/main" id="{53C1F028-52EB-EE4E-DA98-535FA45DA3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999" y="5796617"/>
            <a:ext cx="427679" cy="427679"/>
          </a:xfrm>
          <a:prstGeom prst="rect">
            <a:avLst/>
          </a:prstGeom>
        </p:spPr>
      </p:pic>
      <p:sp>
        <p:nvSpPr>
          <p:cNvPr id="6" name="Rectangle: Rounded Corners 5">
            <a:extLst>
              <a:ext uri="{FF2B5EF4-FFF2-40B4-BE49-F238E27FC236}">
                <a16:creationId xmlns:a16="http://schemas.microsoft.com/office/drawing/2014/main" id="{A137B7C4-C80A-A8CA-8AF7-395F64F2DA76}"/>
              </a:ext>
            </a:extLst>
          </p:cNvPr>
          <p:cNvSpPr/>
          <p:nvPr/>
        </p:nvSpPr>
        <p:spPr>
          <a:xfrm>
            <a:off x="8251266" y="3429000"/>
            <a:ext cx="3693881" cy="2667000"/>
          </a:xfrm>
          <a:prstGeom prst="roundRect">
            <a:avLst/>
          </a:prstGeom>
          <a:solidFill>
            <a:srgbClr val="FAE6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A10CED-996E-933A-15BF-B782FE685CBF}"/>
              </a:ext>
            </a:extLst>
          </p:cNvPr>
          <p:cNvSpPr txBox="1"/>
          <p:nvPr/>
        </p:nvSpPr>
        <p:spPr>
          <a:xfrm>
            <a:off x="8473440" y="3828288"/>
            <a:ext cx="3267456" cy="1631216"/>
          </a:xfrm>
          <a:prstGeom prst="rect">
            <a:avLst/>
          </a:prstGeom>
          <a:noFill/>
        </p:spPr>
        <p:txBody>
          <a:bodyPr wrap="square" rtlCol="0">
            <a:spAutoFit/>
          </a:bodyPr>
          <a:lstStyle/>
          <a:p>
            <a:pPr algn="ctr"/>
            <a:r>
              <a:rPr lang="en-US" sz="2000" b="1" dirty="0"/>
              <a:t>Public Library Services</a:t>
            </a:r>
          </a:p>
          <a:p>
            <a:endParaRPr lang="en-US" sz="2000" b="1" dirty="0"/>
          </a:p>
          <a:p>
            <a:r>
              <a:rPr lang="en-US" sz="2000" b="1" dirty="0"/>
              <a:t>    17%                    34%</a:t>
            </a:r>
          </a:p>
          <a:p>
            <a:endParaRPr lang="en-US" sz="2000" b="1" dirty="0"/>
          </a:p>
          <a:p>
            <a:r>
              <a:rPr lang="en-US" sz="2000" b="1" dirty="0"/>
              <a:t>  In 2022               In 2025</a:t>
            </a:r>
          </a:p>
        </p:txBody>
      </p:sp>
      <p:sp>
        <p:nvSpPr>
          <p:cNvPr id="8" name="Arrow: Up 7">
            <a:extLst>
              <a:ext uri="{FF2B5EF4-FFF2-40B4-BE49-F238E27FC236}">
                <a16:creationId xmlns:a16="http://schemas.microsoft.com/office/drawing/2014/main" id="{1F633EF4-6250-D6E9-E115-2B96A3D7AFB6}"/>
              </a:ext>
            </a:extLst>
          </p:cNvPr>
          <p:cNvSpPr/>
          <p:nvPr/>
        </p:nvSpPr>
        <p:spPr>
          <a:xfrm>
            <a:off x="9726350" y="4393960"/>
            <a:ext cx="743712" cy="987552"/>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8CCFCC-9217-624E-1AB8-C3B5CAA88662}"/>
              </a:ext>
            </a:extLst>
          </p:cNvPr>
          <p:cNvSpPr txBox="1"/>
          <p:nvPr/>
        </p:nvSpPr>
        <p:spPr>
          <a:xfrm>
            <a:off x="9834486" y="5439198"/>
            <a:ext cx="845706" cy="338554"/>
          </a:xfrm>
          <a:prstGeom prst="rect">
            <a:avLst/>
          </a:prstGeom>
          <a:noFill/>
        </p:spPr>
        <p:txBody>
          <a:bodyPr wrap="square" rtlCol="0">
            <a:spAutoFit/>
          </a:bodyPr>
          <a:lstStyle/>
          <a:p>
            <a:r>
              <a:rPr lang="en-US" sz="1600" b="1" dirty="0">
                <a:solidFill>
                  <a:schemeClr val="tx2"/>
                </a:solidFill>
              </a:rPr>
              <a:t>+17%</a:t>
            </a:r>
          </a:p>
        </p:txBody>
      </p:sp>
    </p:spTree>
    <p:extLst>
      <p:ext uri="{BB962C8B-B14F-4D97-AF65-F5344CB8AC3E}">
        <p14:creationId xmlns:p14="http://schemas.microsoft.com/office/powerpoint/2010/main" val="160005096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81000"/>
            <a:lum/>
            <a:extLst>
              <a:ext uri="{28A0092B-C50C-407E-A947-70E740481C1C}">
                <a14:useLocalDpi xmlns:a14="http://schemas.microsoft.com/office/drawing/2010/main"/>
              </a:ext>
            </a:extLst>
          </a:blip>
          <a:srcRect/>
          <a:stretch>
            <a:fillRect/>
          </a:stretch>
        </a:blipFill>
        <a:effectLst/>
      </p:bgPr>
    </p:bg>
    <p:spTree>
      <p:nvGrpSpPr>
        <p:cNvPr id="1" name="Shape 424"/>
        <p:cNvGrpSpPr/>
        <p:nvPr/>
      </p:nvGrpSpPr>
      <p:grpSpPr>
        <a:xfrm>
          <a:off x="0" y="0"/>
          <a:ext cx="0" cy="0"/>
          <a:chOff x="0" y="0"/>
          <a:chExt cx="0" cy="0"/>
        </a:xfrm>
      </p:grpSpPr>
      <p:sp>
        <p:nvSpPr>
          <p:cNvPr id="426" name="Google Shape;426;p24"/>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lvl="0">
              <a:buClr>
                <a:srgbClr val="000000"/>
              </a:buClr>
            </a:pPr>
            <a:r>
              <a:rPr lang="en-US" sz="3200" dirty="0"/>
              <a:t>Traffic and travel ratings show steep declines, making transportation a top priority.</a:t>
            </a:r>
            <a:endParaRPr sz="3200" b="1" i="0" u="none" strike="noStrike" cap="none" dirty="0">
              <a:solidFill>
                <a:schemeClr val="lt1"/>
              </a:solidFill>
              <a:latin typeface="Arial"/>
              <a:ea typeface="Arial"/>
              <a:cs typeface="Arial"/>
              <a:sym typeface="Arial"/>
            </a:endParaRPr>
          </a:p>
        </p:txBody>
      </p:sp>
      <p:pic>
        <p:nvPicPr>
          <p:cNvPr id="428" name="Google Shape;428;p24"/>
          <p:cNvPicPr preferRelativeResize="0"/>
          <p:nvPr/>
        </p:nvPicPr>
        <p:blipFill rotWithShape="1">
          <a:blip r:embed="rId4">
            <a:alphaModFix/>
          </a:blip>
          <a:srcRect/>
          <a:stretch/>
        </p:blipFill>
        <p:spPr>
          <a:xfrm>
            <a:off x="0" y="5672082"/>
            <a:ext cx="12192000" cy="1185927"/>
          </a:xfrm>
          <a:prstGeom prst="rect">
            <a:avLst/>
          </a:prstGeom>
          <a:noFill/>
          <a:ln>
            <a:noFill/>
          </a:ln>
        </p:spPr>
      </p:pic>
      <p:sp>
        <p:nvSpPr>
          <p:cNvPr id="2" name="Google Shape;268;p15">
            <a:extLst>
              <a:ext uri="{FF2B5EF4-FFF2-40B4-BE49-F238E27FC236}">
                <a16:creationId xmlns:a16="http://schemas.microsoft.com/office/drawing/2014/main" id="{7C0BCB49-693D-2934-36E0-90A355858B06}"/>
              </a:ext>
            </a:extLst>
          </p:cNvPr>
          <p:cNvSpPr txBox="1"/>
          <p:nvPr/>
        </p:nvSpPr>
        <p:spPr>
          <a:xfrm>
            <a:off x="10142788" y="97720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dirty="0">
                <a:solidFill>
                  <a:schemeClr val="tx1"/>
                </a:solidFill>
                <a:latin typeface="Roboto" panose="02000000000000000000" pitchFamily="2" charset="0"/>
                <a:ea typeface="Roboto" panose="02000000000000000000" pitchFamily="2" charset="0"/>
                <a:cs typeface="Roboto" panose="02000000000000000000" pitchFamily="2" charset="0"/>
              </a:rPr>
              <a:t>7</a:t>
            </a:r>
            <a:endParaRPr lang="en-US" sz="220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C8B4EB04-AF3E-A1D6-34DC-D7FCD66024C3}"/>
            </a:ext>
          </a:extLst>
        </p:cNvPr>
        <p:cNvGrpSpPr/>
        <p:nvPr/>
      </p:nvGrpSpPr>
      <p:grpSpPr>
        <a:xfrm>
          <a:off x="0" y="0"/>
          <a:ext cx="0" cy="0"/>
          <a:chOff x="0" y="0"/>
          <a:chExt cx="0" cy="0"/>
        </a:xfrm>
      </p:grpSpPr>
      <p:sp>
        <p:nvSpPr>
          <p:cNvPr id="316" name="Google Shape;316;p17">
            <a:extLst>
              <a:ext uri="{FF2B5EF4-FFF2-40B4-BE49-F238E27FC236}">
                <a16:creationId xmlns:a16="http://schemas.microsoft.com/office/drawing/2014/main" id="{A691A9C1-6C17-D95B-876F-D7B97AAD5A7A}"/>
              </a:ext>
            </a:extLst>
          </p:cNvPr>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Mobility in Anna</a:t>
            </a:r>
            <a:endParaRPr dirty="0"/>
          </a:p>
        </p:txBody>
      </p:sp>
      <p:graphicFrame>
        <p:nvGraphicFramePr>
          <p:cNvPr id="2" name="Google Shape;205;p8">
            <a:extLst>
              <a:ext uri="{FF2B5EF4-FFF2-40B4-BE49-F238E27FC236}">
                <a16:creationId xmlns:a16="http://schemas.microsoft.com/office/drawing/2014/main" id="{DAA54B1C-C2F3-A5BC-4421-A0E46E63AD17}"/>
              </a:ext>
            </a:extLst>
          </p:cNvPr>
          <p:cNvGraphicFramePr/>
          <p:nvPr>
            <p:extLst>
              <p:ext uri="{D42A27DB-BD31-4B8C-83A1-F6EECF244321}">
                <p14:modId xmlns:p14="http://schemas.microsoft.com/office/powerpoint/2010/main" val="1434024313"/>
              </p:ext>
            </p:extLst>
          </p:nvPr>
        </p:nvGraphicFramePr>
        <p:xfrm>
          <a:off x="0" y="2170049"/>
          <a:ext cx="12191999" cy="42545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7BB9F73-4EF4-0378-7A38-9A584893DAB2}"/>
              </a:ext>
            </a:extLst>
          </p:cNvPr>
          <p:cNvSpPr txBox="1"/>
          <p:nvPr/>
        </p:nvSpPr>
        <p:spPr>
          <a:xfrm>
            <a:off x="2653220" y="1282484"/>
            <a:ext cx="6885559" cy="369332"/>
          </a:xfrm>
          <a:prstGeom prst="rect">
            <a:avLst/>
          </a:prstGeom>
          <a:solidFill>
            <a:srgbClr val="C1D69A"/>
          </a:solidFill>
          <a:ln>
            <a:solidFill>
              <a:srgbClr val="132D29"/>
            </a:solidFill>
          </a:ln>
        </p:spPr>
        <p:txBody>
          <a:bodyPr wrap="square" rtlCol="0" anchor="ctr">
            <a:spAutoFit/>
          </a:bodyPr>
          <a:lstStyle/>
          <a:p>
            <a:pPr algn="ctr"/>
            <a:r>
              <a:rPr lang="en-US" sz="1800" b="1" u="none" strike="noStrike" cap="none" dirty="0">
                <a:solidFill>
                  <a:srgbClr val="132D29"/>
                </a:solidFill>
                <a:latin typeface="Arial"/>
                <a:ea typeface="Arial"/>
                <a:cs typeface="Arial"/>
                <a:sym typeface="Arial"/>
              </a:rPr>
              <a:t>Please rate each of the following in the Anna community:</a:t>
            </a:r>
          </a:p>
        </p:txBody>
      </p:sp>
      <p:sp>
        <p:nvSpPr>
          <p:cNvPr id="4" name="TextBox 3">
            <a:extLst>
              <a:ext uri="{FF2B5EF4-FFF2-40B4-BE49-F238E27FC236}">
                <a16:creationId xmlns:a16="http://schemas.microsoft.com/office/drawing/2014/main" id="{DBFDD5FF-B1C3-C981-5717-2133283938B2}"/>
              </a:ext>
            </a:extLst>
          </p:cNvPr>
          <p:cNvSpPr txBox="1"/>
          <p:nvPr/>
        </p:nvSpPr>
        <p:spPr>
          <a:xfrm>
            <a:off x="3089513" y="6424582"/>
            <a:ext cx="2754923" cy="338554"/>
          </a:xfrm>
          <a:prstGeom prst="rect">
            <a:avLst/>
          </a:prstGeom>
          <a:noFill/>
        </p:spPr>
        <p:txBody>
          <a:bodyPr wrap="square" rtlCol="0">
            <a:spAutoFit/>
          </a:bodyPr>
          <a:lstStyle/>
          <a:p>
            <a:r>
              <a:rPr lang="en-US" sz="1600" i="1" dirty="0">
                <a:solidFill>
                  <a:srgbClr val="132D29"/>
                </a:solidFill>
              </a:rPr>
              <a:t>Percent excellent or good</a:t>
            </a:r>
          </a:p>
        </p:txBody>
      </p:sp>
      <p:grpSp>
        <p:nvGrpSpPr>
          <p:cNvPr id="10" name="Group 9">
            <a:extLst>
              <a:ext uri="{FF2B5EF4-FFF2-40B4-BE49-F238E27FC236}">
                <a16:creationId xmlns:a16="http://schemas.microsoft.com/office/drawing/2014/main" id="{8E6F1AAD-9B49-2FD2-AF65-BF905D9BFC7D}"/>
              </a:ext>
            </a:extLst>
          </p:cNvPr>
          <p:cNvGrpSpPr/>
          <p:nvPr/>
        </p:nvGrpSpPr>
        <p:grpSpPr>
          <a:xfrm>
            <a:off x="229960" y="1833549"/>
            <a:ext cx="2234263" cy="1077218"/>
            <a:chOff x="339242" y="3549832"/>
            <a:chExt cx="2234263" cy="1077218"/>
          </a:xfrm>
        </p:grpSpPr>
        <p:sp>
          <p:nvSpPr>
            <p:cNvPr id="11" name="TextBox 1">
              <a:extLst>
                <a:ext uri="{FF2B5EF4-FFF2-40B4-BE49-F238E27FC236}">
                  <a16:creationId xmlns:a16="http://schemas.microsoft.com/office/drawing/2014/main" id="{4E1C27DB-420C-AA90-A9F1-65B8578B0DA6}"/>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2" name="Picture 11" descr="A green arrow pointing up&#10;&#10;Description automatically generated">
              <a:extLst>
                <a:ext uri="{FF2B5EF4-FFF2-40B4-BE49-F238E27FC236}">
                  <a16:creationId xmlns:a16="http://schemas.microsoft.com/office/drawing/2014/main" id="{E4041595-DC5B-954B-F99B-FF8062F554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3" name="Picture 12" descr="A green line with a down arrow&#10;&#10;Description automatically generated">
              <a:extLst>
                <a:ext uri="{FF2B5EF4-FFF2-40B4-BE49-F238E27FC236}">
                  <a16:creationId xmlns:a16="http://schemas.microsoft.com/office/drawing/2014/main" id="{39DE9EB8-77A5-1573-EE6B-A23941FC09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4" name="Picture 13" descr="A green line with a down arrow&#10;&#10;Description automatically generated">
            <a:extLst>
              <a:ext uri="{FF2B5EF4-FFF2-40B4-BE49-F238E27FC236}">
                <a16:creationId xmlns:a16="http://schemas.microsoft.com/office/drawing/2014/main" id="{0E319685-4C1D-9A68-FCDA-A258E3D49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4758" y="4872757"/>
            <a:ext cx="427384" cy="427384"/>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5A331463-572E-0661-F219-CAEA15DB32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9382" y="3215308"/>
            <a:ext cx="427384" cy="427384"/>
          </a:xfrm>
          <a:prstGeom prst="rect">
            <a:avLst/>
          </a:prstGeom>
        </p:spPr>
      </p:pic>
      <p:pic>
        <p:nvPicPr>
          <p:cNvPr id="16" name="Picture 15" descr="A green line with a down arrow&#10;&#10;Description automatically generated">
            <a:extLst>
              <a:ext uri="{FF2B5EF4-FFF2-40B4-BE49-F238E27FC236}">
                <a16:creationId xmlns:a16="http://schemas.microsoft.com/office/drawing/2014/main" id="{86F7C96F-0268-0B00-D966-16128177C3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9804" y="2308577"/>
            <a:ext cx="427384" cy="427384"/>
          </a:xfrm>
          <a:prstGeom prst="rect">
            <a:avLst/>
          </a:prstGeom>
        </p:spPr>
      </p:pic>
      <p:sp>
        <p:nvSpPr>
          <p:cNvPr id="17" name="Text Box 3">
            <a:extLst>
              <a:ext uri="{FF2B5EF4-FFF2-40B4-BE49-F238E27FC236}">
                <a16:creationId xmlns:a16="http://schemas.microsoft.com/office/drawing/2014/main" id="{09F511DF-6D6A-54C8-8571-7EE8FED46049}"/>
              </a:ext>
            </a:extLst>
          </p:cNvPr>
          <p:cNvSpPr txBox="1"/>
          <p:nvPr/>
        </p:nvSpPr>
        <p:spPr>
          <a:xfrm>
            <a:off x="10088626" y="2736581"/>
            <a:ext cx="1532317" cy="9275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National</a:t>
            </a:r>
          </a:p>
          <a:p>
            <a:pPr marL="0" marR="0" indent="0" defTabSz="914400" eaLnBrk="1" fontAlgn="auto" latinLnBrk="0" hangingPunct="1">
              <a:lnSpc>
                <a:spcPct val="100000"/>
              </a:lnSpc>
              <a:spcBef>
                <a:spcPts val="0"/>
              </a:spcBef>
              <a:spcAft>
                <a:spcPts val="0"/>
              </a:spcAft>
              <a:buClrTx/>
              <a:buSzTx/>
              <a:buFontTx/>
              <a:buNone/>
              <a:tabLst/>
              <a:defRPr/>
            </a:pPr>
            <a:r>
              <a:rPr lang="en-US" sz="1600" b="1" dirty="0">
                <a:solidFill>
                  <a:srgbClr val="1B3B35"/>
                </a:solidFill>
                <a:latin typeface="+mj-lt"/>
              </a:rPr>
              <a:t>Benchmark</a:t>
            </a:r>
          </a:p>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a:solidFill>
                  <a:srgbClr val="1B3B35"/>
                </a:solidFill>
                <a:latin typeface="+mj-lt"/>
              </a:rPr>
              <a:t>Comparisons:</a:t>
            </a:r>
            <a:endParaRPr lang="en-US" sz="1400" dirty="0">
              <a:solidFill>
                <a:srgbClr val="1B3B35"/>
              </a:solidFill>
              <a:latin typeface="+mj-lt"/>
            </a:endParaRPr>
          </a:p>
        </p:txBody>
      </p:sp>
    </p:spTree>
    <p:extLst>
      <p:ext uri="{BB962C8B-B14F-4D97-AF65-F5344CB8AC3E}">
        <p14:creationId xmlns:p14="http://schemas.microsoft.com/office/powerpoint/2010/main" val="315124977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0"/>
          <p:cNvSpPr/>
          <p:nvPr/>
        </p:nvSpPr>
        <p:spPr>
          <a:xfrm>
            <a:off x="6470259" y="1969919"/>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71" name="Google Shape;471;p80"/>
          <p:cNvSpPr/>
          <p:nvPr/>
        </p:nvSpPr>
        <p:spPr>
          <a:xfrm>
            <a:off x="6470259" y="1904909"/>
            <a:ext cx="1304392" cy="1163114"/>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72" name="Google Shape;472;p80"/>
          <p:cNvSpPr/>
          <p:nvPr/>
        </p:nvSpPr>
        <p:spPr>
          <a:xfrm>
            <a:off x="6472441" y="1808587"/>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73" name="Google Shape;473;p80"/>
          <p:cNvSpPr txBox="1">
            <a:spLocks noGrp="1"/>
          </p:cNvSpPr>
          <p:nvPr>
            <p:ph type="title"/>
          </p:nvPr>
        </p:nvSpPr>
        <p:spPr>
          <a:xfrm>
            <a:off x="229960" y="139044"/>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3200" dirty="0"/>
              <a:t>Mobility Services in Anna</a:t>
            </a:r>
            <a:endParaRPr dirty="0"/>
          </a:p>
        </p:txBody>
      </p:sp>
      <p:sp>
        <p:nvSpPr>
          <p:cNvPr id="474" name="Google Shape;474;p80"/>
          <p:cNvSpPr/>
          <p:nvPr/>
        </p:nvSpPr>
        <p:spPr>
          <a:xfrm>
            <a:off x="4589998" y="1969919"/>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75" name="Google Shape;475;p80"/>
          <p:cNvSpPr/>
          <p:nvPr/>
        </p:nvSpPr>
        <p:spPr>
          <a:xfrm>
            <a:off x="4589998" y="1904909"/>
            <a:ext cx="1304392" cy="1163114"/>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76" name="Google Shape;476;p80"/>
          <p:cNvSpPr/>
          <p:nvPr/>
        </p:nvSpPr>
        <p:spPr>
          <a:xfrm>
            <a:off x="4592180" y="1808587"/>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nvGrpSpPr>
          <p:cNvPr id="477" name="Google Shape;477;p80"/>
          <p:cNvGrpSpPr/>
          <p:nvPr/>
        </p:nvGrpSpPr>
        <p:grpSpPr>
          <a:xfrm>
            <a:off x="4616974" y="3474720"/>
            <a:ext cx="1313947" cy="1876766"/>
            <a:chOff x="5037448" y="3629679"/>
            <a:chExt cx="1129751" cy="2976041"/>
          </a:xfrm>
        </p:grpSpPr>
        <p:cxnSp>
          <p:nvCxnSpPr>
            <p:cNvPr id="478" name="Google Shape;478;p80"/>
            <p:cNvCxnSpPr/>
            <p:nvPr/>
          </p:nvCxnSpPr>
          <p:spPr>
            <a:xfrm>
              <a:off x="5037448" y="3634885"/>
              <a:ext cx="1127611" cy="0"/>
            </a:xfrm>
            <a:prstGeom prst="straightConnector1">
              <a:avLst/>
            </a:prstGeom>
            <a:noFill/>
            <a:ln w="9525" cap="flat" cmpd="sng">
              <a:solidFill>
                <a:srgbClr val="132D29"/>
              </a:solidFill>
              <a:prstDash val="solid"/>
              <a:round/>
              <a:headEnd type="none" w="sm" len="sm"/>
              <a:tailEnd type="none" w="sm" len="sm"/>
            </a:ln>
          </p:spPr>
        </p:cxnSp>
        <p:cxnSp>
          <p:nvCxnSpPr>
            <p:cNvPr id="479" name="Google Shape;479;p80"/>
            <p:cNvCxnSpPr/>
            <p:nvPr/>
          </p:nvCxnSpPr>
          <p:spPr>
            <a:xfrm rot="10800000" flipH="1">
              <a:off x="6166319" y="3634885"/>
              <a:ext cx="880" cy="2970835"/>
            </a:xfrm>
            <a:prstGeom prst="straightConnector1">
              <a:avLst/>
            </a:prstGeom>
            <a:noFill/>
            <a:ln w="9525" cap="flat" cmpd="sng">
              <a:solidFill>
                <a:srgbClr val="132D29"/>
              </a:solidFill>
              <a:prstDash val="solid"/>
              <a:round/>
              <a:headEnd type="none" w="sm" len="sm"/>
              <a:tailEnd type="none" w="sm" len="sm"/>
            </a:ln>
          </p:spPr>
        </p:cxnSp>
        <p:cxnSp>
          <p:nvCxnSpPr>
            <p:cNvPr id="480" name="Google Shape;480;p80"/>
            <p:cNvCxnSpPr/>
            <p:nvPr/>
          </p:nvCxnSpPr>
          <p:spPr>
            <a:xfrm rot="10800000" flipH="1">
              <a:off x="5041316" y="3629679"/>
              <a:ext cx="880" cy="2970835"/>
            </a:xfrm>
            <a:prstGeom prst="straightConnector1">
              <a:avLst/>
            </a:prstGeom>
            <a:noFill/>
            <a:ln w="9525" cap="flat" cmpd="sng">
              <a:solidFill>
                <a:srgbClr val="132D29"/>
              </a:solidFill>
              <a:prstDash val="solid"/>
              <a:round/>
              <a:headEnd type="none" w="sm" len="sm"/>
              <a:tailEnd type="none" w="sm" len="sm"/>
            </a:ln>
          </p:spPr>
        </p:cxnSp>
      </p:grpSp>
      <p:cxnSp>
        <p:nvCxnSpPr>
          <p:cNvPr id="481" name="Google Shape;481;p80"/>
          <p:cNvCxnSpPr/>
          <p:nvPr/>
        </p:nvCxnSpPr>
        <p:spPr>
          <a:xfrm>
            <a:off x="5309048" y="3191361"/>
            <a:ext cx="0" cy="168472"/>
          </a:xfrm>
          <a:prstGeom prst="straightConnector1">
            <a:avLst/>
          </a:prstGeom>
          <a:noFill/>
          <a:ln w="9525" cap="flat" cmpd="sng">
            <a:solidFill>
              <a:srgbClr val="132D29"/>
            </a:solidFill>
            <a:prstDash val="solid"/>
            <a:round/>
            <a:headEnd type="none" w="sm" len="sm"/>
            <a:tailEnd type="none" w="sm" len="sm"/>
          </a:ln>
        </p:spPr>
      </p:cxnSp>
      <p:grpSp>
        <p:nvGrpSpPr>
          <p:cNvPr id="482" name="Google Shape;482;p80"/>
          <p:cNvGrpSpPr/>
          <p:nvPr/>
        </p:nvGrpSpPr>
        <p:grpSpPr>
          <a:xfrm>
            <a:off x="8224948" y="3474720"/>
            <a:ext cx="1250240" cy="1876766"/>
            <a:chOff x="5037448" y="3629679"/>
            <a:chExt cx="1129751" cy="2976041"/>
          </a:xfrm>
        </p:grpSpPr>
        <p:cxnSp>
          <p:nvCxnSpPr>
            <p:cNvPr id="483" name="Google Shape;483;p80"/>
            <p:cNvCxnSpPr/>
            <p:nvPr/>
          </p:nvCxnSpPr>
          <p:spPr>
            <a:xfrm>
              <a:off x="5037448" y="3634885"/>
              <a:ext cx="1127611" cy="0"/>
            </a:xfrm>
            <a:prstGeom prst="straightConnector1">
              <a:avLst/>
            </a:prstGeom>
            <a:noFill/>
            <a:ln w="9525" cap="flat" cmpd="sng">
              <a:solidFill>
                <a:srgbClr val="132D29"/>
              </a:solidFill>
              <a:prstDash val="solid"/>
              <a:round/>
              <a:headEnd type="none" w="sm" len="sm"/>
              <a:tailEnd type="none" w="sm" len="sm"/>
            </a:ln>
          </p:spPr>
        </p:cxnSp>
        <p:cxnSp>
          <p:nvCxnSpPr>
            <p:cNvPr id="484" name="Google Shape;484;p80"/>
            <p:cNvCxnSpPr/>
            <p:nvPr/>
          </p:nvCxnSpPr>
          <p:spPr>
            <a:xfrm rot="10800000" flipH="1">
              <a:off x="6166319" y="3634885"/>
              <a:ext cx="880" cy="2970835"/>
            </a:xfrm>
            <a:prstGeom prst="straightConnector1">
              <a:avLst/>
            </a:prstGeom>
            <a:noFill/>
            <a:ln w="9525" cap="flat" cmpd="sng">
              <a:solidFill>
                <a:srgbClr val="132D29"/>
              </a:solidFill>
              <a:prstDash val="solid"/>
              <a:round/>
              <a:headEnd type="none" w="sm" len="sm"/>
              <a:tailEnd type="none" w="sm" len="sm"/>
            </a:ln>
          </p:spPr>
        </p:cxnSp>
        <p:cxnSp>
          <p:nvCxnSpPr>
            <p:cNvPr id="485" name="Google Shape;485;p80"/>
            <p:cNvCxnSpPr/>
            <p:nvPr/>
          </p:nvCxnSpPr>
          <p:spPr>
            <a:xfrm rot="10800000" flipH="1">
              <a:off x="5041316" y="3629679"/>
              <a:ext cx="880" cy="2970835"/>
            </a:xfrm>
            <a:prstGeom prst="straightConnector1">
              <a:avLst/>
            </a:prstGeom>
            <a:noFill/>
            <a:ln w="9525" cap="flat" cmpd="sng">
              <a:solidFill>
                <a:srgbClr val="132D29"/>
              </a:solidFill>
              <a:prstDash val="solid"/>
              <a:round/>
              <a:headEnd type="none" w="sm" len="sm"/>
              <a:tailEnd type="none" w="sm" len="sm"/>
            </a:ln>
          </p:spPr>
        </p:cxnSp>
      </p:grpSp>
      <p:cxnSp>
        <p:nvCxnSpPr>
          <p:cNvPr id="486" name="Google Shape;486;p80"/>
          <p:cNvCxnSpPr/>
          <p:nvPr/>
        </p:nvCxnSpPr>
        <p:spPr>
          <a:xfrm>
            <a:off x="8917022" y="3191361"/>
            <a:ext cx="0" cy="168472"/>
          </a:xfrm>
          <a:prstGeom prst="straightConnector1">
            <a:avLst/>
          </a:prstGeom>
          <a:noFill/>
          <a:ln w="9525" cap="flat" cmpd="sng">
            <a:solidFill>
              <a:srgbClr val="132D29"/>
            </a:solidFill>
            <a:prstDash val="solid"/>
            <a:round/>
            <a:headEnd type="none" w="sm" len="sm"/>
            <a:tailEnd type="none" w="sm" len="sm"/>
          </a:ln>
        </p:spPr>
      </p:cxnSp>
      <p:grpSp>
        <p:nvGrpSpPr>
          <p:cNvPr id="487" name="Google Shape;487;p80"/>
          <p:cNvGrpSpPr/>
          <p:nvPr/>
        </p:nvGrpSpPr>
        <p:grpSpPr>
          <a:xfrm>
            <a:off x="6432562" y="3481286"/>
            <a:ext cx="1416467" cy="1876766"/>
            <a:chOff x="5037448" y="3629679"/>
            <a:chExt cx="1129751" cy="2976041"/>
          </a:xfrm>
        </p:grpSpPr>
        <p:cxnSp>
          <p:nvCxnSpPr>
            <p:cNvPr id="488" name="Google Shape;488;p80"/>
            <p:cNvCxnSpPr/>
            <p:nvPr/>
          </p:nvCxnSpPr>
          <p:spPr>
            <a:xfrm>
              <a:off x="5037448" y="3634885"/>
              <a:ext cx="1127611" cy="0"/>
            </a:xfrm>
            <a:prstGeom prst="straightConnector1">
              <a:avLst/>
            </a:prstGeom>
            <a:noFill/>
            <a:ln w="9525" cap="flat" cmpd="sng">
              <a:solidFill>
                <a:srgbClr val="132D29"/>
              </a:solidFill>
              <a:prstDash val="solid"/>
              <a:round/>
              <a:headEnd type="none" w="sm" len="sm"/>
              <a:tailEnd type="none" w="sm" len="sm"/>
            </a:ln>
          </p:spPr>
        </p:cxnSp>
        <p:cxnSp>
          <p:nvCxnSpPr>
            <p:cNvPr id="489" name="Google Shape;489;p80"/>
            <p:cNvCxnSpPr/>
            <p:nvPr/>
          </p:nvCxnSpPr>
          <p:spPr>
            <a:xfrm rot="10800000" flipH="1">
              <a:off x="6166319" y="3634885"/>
              <a:ext cx="880" cy="2970835"/>
            </a:xfrm>
            <a:prstGeom prst="straightConnector1">
              <a:avLst/>
            </a:prstGeom>
            <a:noFill/>
            <a:ln w="9525" cap="flat" cmpd="sng">
              <a:solidFill>
                <a:srgbClr val="132D29"/>
              </a:solidFill>
              <a:prstDash val="solid"/>
              <a:round/>
              <a:headEnd type="none" w="sm" len="sm"/>
              <a:tailEnd type="none" w="sm" len="sm"/>
            </a:ln>
          </p:spPr>
        </p:cxnSp>
        <p:cxnSp>
          <p:nvCxnSpPr>
            <p:cNvPr id="490" name="Google Shape;490;p80"/>
            <p:cNvCxnSpPr/>
            <p:nvPr/>
          </p:nvCxnSpPr>
          <p:spPr>
            <a:xfrm rot="10800000" flipH="1">
              <a:off x="5041316" y="3629679"/>
              <a:ext cx="880" cy="2970835"/>
            </a:xfrm>
            <a:prstGeom prst="straightConnector1">
              <a:avLst/>
            </a:prstGeom>
            <a:noFill/>
            <a:ln w="9525" cap="flat" cmpd="sng">
              <a:solidFill>
                <a:srgbClr val="132D29"/>
              </a:solidFill>
              <a:prstDash val="solid"/>
              <a:round/>
              <a:headEnd type="none" w="sm" len="sm"/>
              <a:tailEnd type="none" w="sm" len="sm"/>
            </a:ln>
          </p:spPr>
        </p:cxnSp>
      </p:grpSp>
      <p:cxnSp>
        <p:nvCxnSpPr>
          <p:cNvPr id="491" name="Google Shape;491;p80"/>
          <p:cNvCxnSpPr/>
          <p:nvPr/>
        </p:nvCxnSpPr>
        <p:spPr>
          <a:xfrm>
            <a:off x="7124637" y="3197927"/>
            <a:ext cx="0" cy="168472"/>
          </a:xfrm>
          <a:prstGeom prst="straightConnector1">
            <a:avLst/>
          </a:prstGeom>
          <a:noFill/>
          <a:ln w="9525" cap="flat" cmpd="sng">
            <a:solidFill>
              <a:srgbClr val="132D29"/>
            </a:solidFill>
            <a:prstDash val="solid"/>
            <a:round/>
            <a:headEnd type="none" w="sm" len="sm"/>
            <a:tailEnd type="none" w="sm" len="sm"/>
          </a:ln>
        </p:spPr>
      </p:cxnSp>
      <p:grpSp>
        <p:nvGrpSpPr>
          <p:cNvPr id="492" name="Google Shape;492;p80"/>
          <p:cNvGrpSpPr/>
          <p:nvPr/>
        </p:nvGrpSpPr>
        <p:grpSpPr>
          <a:xfrm>
            <a:off x="2880982" y="3478003"/>
            <a:ext cx="1250240" cy="1876766"/>
            <a:chOff x="5037448" y="3629679"/>
            <a:chExt cx="1129751" cy="2976041"/>
          </a:xfrm>
        </p:grpSpPr>
        <p:cxnSp>
          <p:nvCxnSpPr>
            <p:cNvPr id="493" name="Google Shape;493;p80"/>
            <p:cNvCxnSpPr/>
            <p:nvPr/>
          </p:nvCxnSpPr>
          <p:spPr>
            <a:xfrm>
              <a:off x="5037448" y="3634885"/>
              <a:ext cx="1127611" cy="0"/>
            </a:xfrm>
            <a:prstGeom prst="straightConnector1">
              <a:avLst/>
            </a:prstGeom>
            <a:noFill/>
            <a:ln w="9525" cap="flat" cmpd="sng">
              <a:solidFill>
                <a:srgbClr val="132D29"/>
              </a:solidFill>
              <a:prstDash val="solid"/>
              <a:round/>
              <a:headEnd type="none" w="sm" len="sm"/>
              <a:tailEnd type="none" w="sm" len="sm"/>
            </a:ln>
          </p:spPr>
        </p:cxnSp>
        <p:cxnSp>
          <p:nvCxnSpPr>
            <p:cNvPr id="494" name="Google Shape;494;p80"/>
            <p:cNvCxnSpPr/>
            <p:nvPr/>
          </p:nvCxnSpPr>
          <p:spPr>
            <a:xfrm rot="10800000" flipH="1">
              <a:off x="6166319" y="3634885"/>
              <a:ext cx="880" cy="2970835"/>
            </a:xfrm>
            <a:prstGeom prst="straightConnector1">
              <a:avLst/>
            </a:prstGeom>
            <a:noFill/>
            <a:ln w="9525" cap="flat" cmpd="sng">
              <a:solidFill>
                <a:srgbClr val="132D29"/>
              </a:solidFill>
              <a:prstDash val="solid"/>
              <a:round/>
              <a:headEnd type="none" w="sm" len="sm"/>
              <a:tailEnd type="none" w="sm" len="sm"/>
            </a:ln>
          </p:spPr>
        </p:cxnSp>
        <p:cxnSp>
          <p:nvCxnSpPr>
            <p:cNvPr id="495" name="Google Shape;495;p80"/>
            <p:cNvCxnSpPr/>
            <p:nvPr/>
          </p:nvCxnSpPr>
          <p:spPr>
            <a:xfrm rot="10800000" flipH="1">
              <a:off x="5041316" y="3629679"/>
              <a:ext cx="880" cy="2970835"/>
            </a:xfrm>
            <a:prstGeom prst="straightConnector1">
              <a:avLst/>
            </a:prstGeom>
            <a:noFill/>
            <a:ln w="9525" cap="flat" cmpd="sng">
              <a:solidFill>
                <a:srgbClr val="132D29"/>
              </a:solidFill>
              <a:prstDash val="solid"/>
              <a:round/>
              <a:headEnd type="none" w="sm" len="sm"/>
              <a:tailEnd type="none" w="sm" len="sm"/>
            </a:ln>
          </p:spPr>
        </p:cxnSp>
      </p:grpSp>
      <p:sp>
        <p:nvSpPr>
          <p:cNvPr id="496" name="Google Shape;496;p80"/>
          <p:cNvSpPr txBox="1"/>
          <p:nvPr/>
        </p:nvSpPr>
        <p:spPr>
          <a:xfrm>
            <a:off x="8461802" y="3584608"/>
            <a:ext cx="90912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132D29"/>
                </a:solidFill>
              </a:rPr>
              <a:t>36</a:t>
            </a:r>
            <a:r>
              <a:rPr lang="en-US" sz="2800" b="1" i="0" u="none" strike="noStrike" cap="none" dirty="0">
                <a:solidFill>
                  <a:srgbClr val="132D29"/>
                </a:solidFill>
                <a:latin typeface="Arial"/>
                <a:ea typeface="Arial"/>
                <a:cs typeface="Arial"/>
                <a:sym typeface="Arial"/>
              </a:rPr>
              <a:t>%</a:t>
            </a:r>
            <a:endParaRPr sz="1400" b="0" i="0" u="none" strike="noStrike" cap="none" dirty="0">
              <a:solidFill>
                <a:srgbClr val="132D29"/>
              </a:solidFill>
              <a:latin typeface="Arial"/>
              <a:ea typeface="Arial"/>
              <a:cs typeface="Arial"/>
              <a:sym typeface="Arial"/>
            </a:endParaRPr>
          </a:p>
        </p:txBody>
      </p:sp>
      <p:sp>
        <p:nvSpPr>
          <p:cNvPr id="497" name="Google Shape;497;p80"/>
          <p:cNvSpPr txBox="1"/>
          <p:nvPr/>
        </p:nvSpPr>
        <p:spPr>
          <a:xfrm>
            <a:off x="8194199" y="4128637"/>
            <a:ext cx="1303417"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0" i="0" u="none" strike="noStrike" cap="none" dirty="0">
                <a:solidFill>
                  <a:srgbClr val="132D29"/>
                </a:solidFill>
                <a:latin typeface="Arial"/>
                <a:ea typeface="Arial"/>
                <a:cs typeface="Arial"/>
                <a:sym typeface="Arial"/>
              </a:rPr>
              <a:t>Street repair</a:t>
            </a:r>
            <a:endParaRPr sz="1500" b="0" i="0" u="none" strike="noStrike" cap="none" dirty="0">
              <a:solidFill>
                <a:srgbClr val="132D29"/>
              </a:solidFill>
              <a:latin typeface="Arial"/>
              <a:ea typeface="Arial"/>
              <a:cs typeface="Arial"/>
              <a:sym typeface="Arial"/>
            </a:endParaRPr>
          </a:p>
        </p:txBody>
      </p:sp>
      <p:sp>
        <p:nvSpPr>
          <p:cNvPr id="498" name="Google Shape;498;p80"/>
          <p:cNvSpPr txBox="1"/>
          <p:nvPr/>
        </p:nvSpPr>
        <p:spPr>
          <a:xfrm>
            <a:off x="4853636" y="3584608"/>
            <a:ext cx="91290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132D29"/>
                </a:solidFill>
              </a:rPr>
              <a:t>54</a:t>
            </a:r>
            <a:r>
              <a:rPr lang="en-US" sz="2800" b="1" i="0" u="none" strike="noStrike" cap="none" dirty="0">
                <a:solidFill>
                  <a:srgbClr val="132D29"/>
                </a:solidFill>
                <a:latin typeface="Arial"/>
                <a:ea typeface="Arial"/>
                <a:cs typeface="Arial"/>
                <a:sym typeface="Arial"/>
              </a:rPr>
              <a:t>%</a:t>
            </a:r>
            <a:endParaRPr sz="1400" b="0" i="0" u="none" strike="noStrike" cap="none" dirty="0">
              <a:solidFill>
                <a:srgbClr val="132D29"/>
              </a:solidFill>
              <a:latin typeface="Arial"/>
              <a:ea typeface="Arial"/>
              <a:cs typeface="Arial"/>
              <a:sym typeface="Arial"/>
            </a:endParaRPr>
          </a:p>
        </p:txBody>
      </p:sp>
      <p:sp>
        <p:nvSpPr>
          <p:cNvPr id="499" name="Google Shape;499;p80"/>
          <p:cNvSpPr txBox="1"/>
          <p:nvPr/>
        </p:nvSpPr>
        <p:spPr>
          <a:xfrm>
            <a:off x="4616973" y="4123247"/>
            <a:ext cx="141411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132D29"/>
                </a:solidFill>
                <a:latin typeface="Arial"/>
                <a:ea typeface="Arial"/>
                <a:cs typeface="Arial"/>
                <a:sym typeface="Arial"/>
              </a:rPr>
              <a:t>Traffic enforcement</a:t>
            </a:r>
            <a:endParaRPr sz="1400" b="0" i="0" u="none" strike="noStrike" cap="none" dirty="0">
              <a:solidFill>
                <a:srgbClr val="132D29"/>
              </a:solidFill>
              <a:latin typeface="Arial"/>
              <a:ea typeface="Arial"/>
              <a:cs typeface="Arial"/>
              <a:sym typeface="Arial"/>
            </a:endParaRPr>
          </a:p>
        </p:txBody>
      </p:sp>
      <p:sp>
        <p:nvSpPr>
          <p:cNvPr id="500" name="Google Shape;500;p80"/>
          <p:cNvSpPr txBox="1"/>
          <p:nvPr/>
        </p:nvSpPr>
        <p:spPr>
          <a:xfrm>
            <a:off x="6653475" y="3591174"/>
            <a:ext cx="92604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132D29"/>
                </a:solidFill>
                <a:latin typeface="Arial"/>
                <a:ea typeface="Arial"/>
                <a:cs typeface="Arial"/>
                <a:sym typeface="Arial"/>
              </a:rPr>
              <a:t>53%</a:t>
            </a:r>
            <a:endParaRPr sz="1400" b="0" i="0" u="none" strike="noStrike" cap="none" dirty="0">
              <a:solidFill>
                <a:srgbClr val="132D29"/>
              </a:solidFill>
              <a:latin typeface="Arial"/>
              <a:ea typeface="Arial"/>
              <a:cs typeface="Arial"/>
              <a:sym typeface="Arial"/>
            </a:endParaRPr>
          </a:p>
        </p:txBody>
      </p:sp>
      <p:sp>
        <p:nvSpPr>
          <p:cNvPr id="501" name="Google Shape;501;p80"/>
          <p:cNvSpPr txBox="1"/>
          <p:nvPr/>
        </p:nvSpPr>
        <p:spPr>
          <a:xfrm>
            <a:off x="3123708" y="3600067"/>
            <a:ext cx="90267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132D29"/>
                </a:solidFill>
                <a:latin typeface="Arial"/>
                <a:ea typeface="Arial"/>
                <a:cs typeface="Arial"/>
                <a:sym typeface="Arial"/>
              </a:rPr>
              <a:t>54%</a:t>
            </a:r>
            <a:endParaRPr sz="1400" b="0" i="0" u="none" strike="noStrike" cap="none" dirty="0">
              <a:solidFill>
                <a:srgbClr val="132D29"/>
              </a:solidFill>
              <a:latin typeface="Arial"/>
              <a:ea typeface="Arial"/>
              <a:cs typeface="Arial"/>
              <a:sym typeface="Arial"/>
            </a:endParaRPr>
          </a:p>
        </p:txBody>
      </p:sp>
      <p:sp>
        <p:nvSpPr>
          <p:cNvPr id="502" name="Google Shape;502;p80"/>
          <p:cNvSpPr txBox="1"/>
          <p:nvPr/>
        </p:nvSpPr>
        <p:spPr>
          <a:xfrm>
            <a:off x="2801887" y="4125659"/>
            <a:ext cx="141554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AR" sz="1600" b="0" i="0" u="none" strike="noStrike" cap="none" dirty="0">
                <a:solidFill>
                  <a:srgbClr val="132D29"/>
                </a:solidFill>
                <a:latin typeface="Arial"/>
                <a:ea typeface="Arial"/>
                <a:cs typeface="Arial"/>
                <a:sym typeface="Arial"/>
              </a:rPr>
              <a:t>Street cleaning</a:t>
            </a:r>
            <a:endParaRPr sz="1600" b="0" i="0" u="none" strike="noStrike" cap="none" dirty="0">
              <a:solidFill>
                <a:srgbClr val="132D29"/>
              </a:solidFill>
              <a:latin typeface="Arial"/>
              <a:ea typeface="Arial"/>
              <a:cs typeface="Arial"/>
              <a:sym typeface="Arial"/>
            </a:endParaRPr>
          </a:p>
        </p:txBody>
      </p:sp>
      <p:sp>
        <p:nvSpPr>
          <p:cNvPr id="503" name="Google Shape;503;p80"/>
          <p:cNvSpPr txBox="1"/>
          <p:nvPr/>
        </p:nvSpPr>
        <p:spPr>
          <a:xfrm>
            <a:off x="6441122" y="4169207"/>
            <a:ext cx="141218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AR" sz="1600" b="0" i="0" u="none" strike="noStrike" cap="none" dirty="0" err="1">
                <a:solidFill>
                  <a:srgbClr val="132D29"/>
                </a:solidFill>
                <a:latin typeface="Arial"/>
                <a:ea typeface="Arial"/>
                <a:cs typeface="Arial"/>
                <a:sym typeface="Arial"/>
              </a:rPr>
              <a:t>Sidewalk</a:t>
            </a:r>
            <a:r>
              <a:rPr lang="es-AR" sz="1600" b="0" i="0" u="none" strike="noStrike" cap="none" dirty="0">
                <a:solidFill>
                  <a:srgbClr val="132D29"/>
                </a:solidFill>
                <a:latin typeface="Arial"/>
                <a:ea typeface="Arial"/>
                <a:cs typeface="Arial"/>
                <a:sym typeface="Arial"/>
              </a:rPr>
              <a:t> maintenance</a:t>
            </a:r>
            <a:endParaRPr sz="1600" b="0" i="0" u="none" strike="noStrike" cap="none" dirty="0">
              <a:solidFill>
                <a:srgbClr val="132D29"/>
              </a:solidFill>
              <a:latin typeface="Arial"/>
              <a:ea typeface="Arial"/>
              <a:cs typeface="Arial"/>
              <a:sym typeface="Arial"/>
            </a:endParaRPr>
          </a:p>
        </p:txBody>
      </p:sp>
      <p:sp>
        <p:nvSpPr>
          <p:cNvPr id="514" name="Google Shape;514;p80"/>
          <p:cNvSpPr txBox="1"/>
          <p:nvPr/>
        </p:nvSpPr>
        <p:spPr>
          <a:xfrm>
            <a:off x="4842880" y="5507906"/>
            <a:ext cx="2931771" cy="488821"/>
          </a:xfrm>
          <a:prstGeom prst="rect">
            <a:avLst/>
          </a:prstGeom>
          <a:noFill/>
          <a:ln>
            <a:noFill/>
          </a:ln>
        </p:spPr>
        <p:txBody>
          <a:bodyPr spcFirstLastPara="1" wrap="square" lIns="57125" tIns="28550" rIns="57125" bIns="2855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600" b="0" i="1" u="none" strike="noStrike" cap="none" dirty="0">
                <a:solidFill>
                  <a:srgbClr val="132D29"/>
                </a:solidFill>
                <a:latin typeface="Arial"/>
                <a:ea typeface="Arial"/>
                <a:cs typeface="Arial"/>
                <a:sym typeface="Arial"/>
              </a:rPr>
              <a:t>Percent excellent or good</a:t>
            </a:r>
            <a:endParaRPr sz="1600" b="0" i="1" u="none" strike="noStrike" cap="none" dirty="0">
              <a:solidFill>
                <a:srgbClr val="132D29"/>
              </a:solidFill>
              <a:latin typeface="Arial"/>
              <a:ea typeface="Arial"/>
              <a:cs typeface="Arial"/>
              <a:sym typeface="Arial"/>
            </a:endParaRPr>
          </a:p>
        </p:txBody>
      </p:sp>
      <p:pic>
        <p:nvPicPr>
          <p:cNvPr id="515" name="Google Shape;515;p80" descr="Camión con relleno sólido"/>
          <p:cNvPicPr preferRelativeResize="0"/>
          <p:nvPr/>
        </p:nvPicPr>
        <p:blipFill>
          <a:blip r:embed="rId3">
            <a:extLst>
              <a:ext uri="{96DAC541-7B7A-43D3-8B79-37D633B846F1}">
                <asvg:svgBlip xmlns:asvg="http://schemas.microsoft.com/office/drawing/2016/SVG/main" r:embed="rId4"/>
              </a:ext>
            </a:extLst>
          </a:blip>
          <a:srcRect/>
          <a:stretch/>
        </p:blipFill>
        <p:spPr>
          <a:xfrm>
            <a:off x="6700311" y="1976485"/>
            <a:ext cx="879206" cy="819883"/>
          </a:xfrm>
          <a:prstGeom prst="rect">
            <a:avLst/>
          </a:prstGeom>
          <a:noFill/>
          <a:ln>
            <a:noFill/>
          </a:ln>
        </p:spPr>
      </p:pic>
      <p:pic>
        <p:nvPicPr>
          <p:cNvPr id="516" name="Google Shape;516;p80" descr="Farol con relleno sólido"/>
          <p:cNvPicPr preferRelativeResize="0"/>
          <p:nvPr/>
        </p:nvPicPr>
        <p:blipFill>
          <a:blip r:embed="rId5">
            <a:extLst>
              <a:ext uri="{96DAC541-7B7A-43D3-8B79-37D633B846F1}">
                <asvg:svgBlip xmlns:asvg="http://schemas.microsoft.com/office/drawing/2016/SVG/main" r:embed="rId6"/>
              </a:ext>
            </a:extLst>
          </a:blip>
          <a:srcRect/>
          <a:stretch/>
        </p:blipFill>
        <p:spPr>
          <a:xfrm>
            <a:off x="4842880" y="1970430"/>
            <a:ext cx="825938" cy="825938"/>
          </a:xfrm>
          <a:prstGeom prst="rect">
            <a:avLst/>
          </a:prstGeom>
          <a:noFill/>
          <a:ln>
            <a:noFill/>
          </a:ln>
        </p:spPr>
      </p:pic>
      <p:sp>
        <p:nvSpPr>
          <p:cNvPr id="518" name="Google Shape;518;p80"/>
          <p:cNvSpPr/>
          <p:nvPr/>
        </p:nvSpPr>
        <p:spPr>
          <a:xfrm>
            <a:off x="8193011" y="1976872"/>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19" name="Google Shape;519;p80"/>
          <p:cNvSpPr/>
          <p:nvPr/>
        </p:nvSpPr>
        <p:spPr>
          <a:xfrm>
            <a:off x="8193011" y="1911862"/>
            <a:ext cx="1304392" cy="1163114"/>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20" name="Google Shape;520;p80"/>
          <p:cNvSpPr/>
          <p:nvPr/>
        </p:nvSpPr>
        <p:spPr>
          <a:xfrm>
            <a:off x="8195193" y="1815540"/>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521" name="Google Shape;521;p80"/>
          <p:cNvCxnSpPr/>
          <p:nvPr/>
        </p:nvCxnSpPr>
        <p:spPr>
          <a:xfrm>
            <a:off x="8912061" y="3198314"/>
            <a:ext cx="0" cy="168472"/>
          </a:xfrm>
          <a:prstGeom prst="straightConnector1">
            <a:avLst/>
          </a:prstGeom>
          <a:noFill/>
          <a:ln w="9525" cap="flat" cmpd="sng">
            <a:solidFill>
              <a:srgbClr val="132D29"/>
            </a:solidFill>
            <a:prstDash val="solid"/>
            <a:round/>
            <a:headEnd type="none" w="sm" len="sm"/>
            <a:tailEnd type="none" w="sm" len="sm"/>
          </a:ln>
        </p:spPr>
      </p:cxnSp>
      <p:pic>
        <p:nvPicPr>
          <p:cNvPr id="522" name="Google Shape;522;p80" descr="Cono de tráfico con relleno sólido"/>
          <p:cNvPicPr preferRelativeResize="0"/>
          <p:nvPr/>
        </p:nvPicPr>
        <p:blipFill>
          <a:blip r:embed="rId7">
            <a:extLst>
              <a:ext uri="{96DAC541-7B7A-43D3-8B79-37D633B846F1}">
                <asvg:svgBlip xmlns:asvg="http://schemas.microsoft.com/office/drawing/2016/SVG/main" r:embed="rId8"/>
              </a:ext>
            </a:extLst>
          </a:blip>
          <a:srcRect/>
          <a:stretch/>
        </p:blipFill>
        <p:spPr>
          <a:xfrm>
            <a:off x="8432238" y="1970430"/>
            <a:ext cx="825938" cy="825938"/>
          </a:xfrm>
          <a:prstGeom prst="rect">
            <a:avLst/>
          </a:prstGeom>
          <a:noFill/>
          <a:ln>
            <a:noFill/>
          </a:ln>
        </p:spPr>
      </p:pic>
      <p:sp>
        <p:nvSpPr>
          <p:cNvPr id="523" name="Google Shape;523;p80"/>
          <p:cNvSpPr/>
          <p:nvPr/>
        </p:nvSpPr>
        <p:spPr>
          <a:xfrm>
            <a:off x="2815911" y="1969919"/>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24" name="Google Shape;524;p80"/>
          <p:cNvSpPr/>
          <p:nvPr/>
        </p:nvSpPr>
        <p:spPr>
          <a:xfrm>
            <a:off x="2815911" y="1904909"/>
            <a:ext cx="1304392" cy="1163114"/>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25" name="Google Shape;525;p80"/>
          <p:cNvSpPr/>
          <p:nvPr/>
        </p:nvSpPr>
        <p:spPr>
          <a:xfrm>
            <a:off x="2818093" y="1808587"/>
            <a:ext cx="1304392" cy="1163114"/>
          </a:xfrm>
          <a:prstGeom prst="ellipse">
            <a:avLst/>
          </a:prstGeom>
          <a:solidFill>
            <a:srgbClr val="C1D6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526" name="Google Shape;526;p80"/>
          <p:cNvCxnSpPr/>
          <p:nvPr/>
        </p:nvCxnSpPr>
        <p:spPr>
          <a:xfrm>
            <a:off x="3470289" y="3197927"/>
            <a:ext cx="0" cy="168472"/>
          </a:xfrm>
          <a:prstGeom prst="straightConnector1">
            <a:avLst/>
          </a:prstGeom>
          <a:noFill/>
          <a:ln w="9525" cap="flat" cmpd="sng">
            <a:solidFill>
              <a:srgbClr val="132D29"/>
            </a:solidFill>
            <a:prstDash val="solid"/>
            <a:round/>
            <a:headEnd type="none" w="sm" len="sm"/>
            <a:tailEnd type="none" w="sm" len="sm"/>
          </a:ln>
        </p:spPr>
      </p:cxnSp>
      <p:pic>
        <p:nvPicPr>
          <p:cNvPr id="527" name="Google Shape;527;p80" descr="Autobús con relleno sólido"/>
          <p:cNvPicPr preferRelativeResize="0"/>
          <p:nvPr/>
        </p:nvPicPr>
        <p:blipFill>
          <a:blip r:embed="rId9">
            <a:extLst>
              <a:ext uri="{96DAC541-7B7A-43D3-8B79-37D633B846F1}">
                <asvg:svgBlip xmlns:asvg="http://schemas.microsoft.com/office/drawing/2016/SVG/main" r:embed="rId10"/>
              </a:ext>
            </a:extLst>
          </a:blip>
          <a:srcRect/>
          <a:stretch/>
        </p:blipFill>
        <p:spPr>
          <a:xfrm>
            <a:off x="3055138" y="1975486"/>
            <a:ext cx="825938" cy="825938"/>
          </a:xfrm>
          <a:prstGeom prst="rect">
            <a:avLst/>
          </a:prstGeom>
          <a:noFill/>
          <a:ln>
            <a:noFill/>
          </a:ln>
        </p:spPr>
      </p:pic>
      <p:grpSp>
        <p:nvGrpSpPr>
          <p:cNvPr id="5" name="Group 4">
            <a:extLst>
              <a:ext uri="{FF2B5EF4-FFF2-40B4-BE49-F238E27FC236}">
                <a16:creationId xmlns:a16="http://schemas.microsoft.com/office/drawing/2014/main" id="{57B362B3-6185-9641-F723-4488C668040F}"/>
              </a:ext>
            </a:extLst>
          </p:cNvPr>
          <p:cNvGrpSpPr/>
          <p:nvPr/>
        </p:nvGrpSpPr>
        <p:grpSpPr>
          <a:xfrm>
            <a:off x="229960" y="5348203"/>
            <a:ext cx="2234263" cy="1077218"/>
            <a:chOff x="339242" y="3549832"/>
            <a:chExt cx="2234263" cy="1077218"/>
          </a:xfrm>
        </p:grpSpPr>
        <p:sp>
          <p:nvSpPr>
            <p:cNvPr id="13" name="TextBox 1">
              <a:extLst>
                <a:ext uri="{FF2B5EF4-FFF2-40B4-BE49-F238E27FC236}">
                  <a16:creationId xmlns:a16="http://schemas.microsoft.com/office/drawing/2014/main" id="{0E27E614-F2DD-D381-7C74-E47AF34710EA}"/>
                </a:ext>
              </a:extLst>
            </p:cNvPr>
            <p:cNvSpPr txBox="1"/>
            <p:nvPr/>
          </p:nvSpPr>
          <p:spPr>
            <a:xfrm>
              <a:off x="339242" y="3549832"/>
              <a:ext cx="2234263" cy="1077218"/>
            </a:xfrm>
            <a:prstGeom prst="rect">
              <a:avLst/>
            </a:prstGeom>
            <a:noFill/>
            <a:ln>
              <a:solidFill>
                <a:schemeClr val="tx2">
                  <a:lumMod val="40000"/>
                  <a:lumOff val="60000"/>
                </a:schemeClr>
              </a:solidFill>
            </a:ln>
          </p:spPr>
          <p:txBody>
            <a:bodyPr wrap="square" rtlCol="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2025 vs 2022</a:t>
              </a:r>
              <a:r>
                <a:rPr lang="en-US" sz="1600" dirty="0"/>
                <a:t>:</a:t>
              </a:r>
            </a:p>
            <a:p>
              <a:endParaRPr lang="en-US" sz="1600" dirty="0"/>
            </a:p>
            <a:p>
              <a:br>
                <a:rPr lang="en-US" sz="1600" dirty="0"/>
              </a:br>
              <a:r>
                <a:rPr lang="en-US" sz="1600" dirty="0"/>
                <a:t>Increasing/Decreasing</a:t>
              </a:r>
            </a:p>
          </p:txBody>
        </p:sp>
        <p:pic>
          <p:nvPicPr>
            <p:cNvPr id="14" name="Picture 13" descr="A green arrow pointing up&#10;&#10;Description automatically generated">
              <a:extLst>
                <a:ext uri="{FF2B5EF4-FFF2-40B4-BE49-F238E27FC236}">
                  <a16:creationId xmlns:a16="http://schemas.microsoft.com/office/drawing/2014/main" id="{F63A64C2-A235-5503-CBFE-6C6736796B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4175" y="3874602"/>
              <a:ext cx="427679" cy="427679"/>
            </a:xfrm>
            <a:prstGeom prst="rect">
              <a:avLst/>
            </a:prstGeom>
          </p:spPr>
        </p:pic>
        <p:pic>
          <p:nvPicPr>
            <p:cNvPr id="15" name="Picture 14" descr="A green line with a down arrow&#10;&#10;Description automatically generated">
              <a:extLst>
                <a:ext uri="{FF2B5EF4-FFF2-40B4-BE49-F238E27FC236}">
                  <a16:creationId xmlns:a16="http://schemas.microsoft.com/office/drawing/2014/main" id="{AC51FA78-2CB9-6152-DC02-16398016C4A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7082" y="3868939"/>
              <a:ext cx="427384" cy="427384"/>
            </a:xfrm>
            <a:prstGeom prst="rect">
              <a:avLst/>
            </a:prstGeom>
          </p:spPr>
        </p:pic>
      </p:grpSp>
      <p:pic>
        <p:nvPicPr>
          <p:cNvPr id="16" name="Picture 15" descr="A green line with a down arrow&#10;&#10;Description automatically generated">
            <a:extLst>
              <a:ext uri="{FF2B5EF4-FFF2-40B4-BE49-F238E27FC236}">
                <a16:creationId xmlns:a16="http://schemas.microsoft.com/office/drawing/2014/main" id="{D4E08CD4-A6E6-7011-1D2A-098BB586BB7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48306" y="4952682"/>
            <a:ext cx="427384" cy="427384"/>
          </a:xfrm>
          <a:prstGeom prst="rect">
            <a:avLst/>
          </a:prstGeom>
        </p:spPr>
      </p:pic>
      <p:pic>
        <p:nvPicPr>
          <p:cNvPr id="17" name="Picture 16" descr="A green line with a down arrow&#10;&#10;Description automatically generated">
            <a:extLst>
              <a:ext uri="{FF2B5EF4-FFF2-40B4-BE49-F238E27FC236}">
                <a16:creationId xmlns:a16="http://schemas.microsoft.com/office/drawing/2014/main" id="{681C8C48-86F1-19C4-8EB2-3F7960E67E0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6825" y="4851657"/>
            <a:ext cx="427384" cy="427384"/>
          </a:xfrm>
          <a:prstGeom prst="rect">
            <a:avLst/>
          </a:prstGeom>
        </p:spPr>
      </p:pic>
      <p:pic>
        <p:nvPicPr>
          <p:cNvPr id="18" name="Picture 17" descr="A green line with a down arrow&#10;&#10;Description automatically generated">
            <a:extLst>
              <a:ext uri="{FF2B5EF4-FFF2-40B4-BE49-F238E27FC236}">
                <a16:creationId xmlns:a16="http://schemas.microsoft.com/office/drawing/2014/main" id="{163E0CA5-5EB1-9C34-37FB-E589937642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28966" y="4851657"/>
            <a:ext cx="427384" cy="427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a:extLst>
            <a:ext uri="{FF2B5EF4-FFF2-40B4-BE49-F238E27FC236}">
              <a16:creationId xmlns:a16="http://schemas.microsoft.com/office/drawing/2014/main" id="{9B69243C-D397-83FD-9C18-A247748EF536}"/>
            </a:ext>
          </a:extLst>
        </p:cNvPr>
        <p:cNvGrpSpPr/>
        <p:nvPr/>
      </p:nvGrpSpPr>
      <p:grpSpPr>
        <a:xfrm>
          <a:off x="0" y="0"/>
          <a:ext cx="0" cy="0"/>
          <a:chOff x="0" y="0"/>
          <a:chExt cx="0" cy="0"/>
        </a:xfrm>
      </p:grpSpPr>
      <p:pic>
        <p:nvPicPr>
          <p:cNvPr id="405" name="Google Shape;405;p22">
            <a:extLst>
              <a:ext uri="{FF2B5EF4-FFF2-40B4-BE49-F238E27FC236}">
                <a16:creationId xmlns:a16="http://schemas.microsoft.com/office/drawing/2014/main" id="{67BBDA04-DB5B-82CA-351C-8017CCFD066F}"/>
              </a:ext>
            </a:extLst>
          </p:cNvPr>
          <p:cNvPicPr preferRelativeResize="0"/>
          <p:nvPr/>
        </p:nvPicPr>
        <p:blipFill rotWithShape="1">
          <a:blip r:embed="rId3">
            <a:alphaModFix/>
          </a:blip>
          <a:srcRect/>
          <a:stretch/>
        </p:blipFill>
        <p:spPr>
          <a:xfrm>
            <a:off x="1" y="0"/>
            <a:ext cx="5013956" cy="6858000"/>
          </a:xfrm>
          <a:prstGeom prst="rect">
            <a:avLst/>
          </a:prstGeom>
          <a:noFill/>
          <a:ln>
            <a:noFill/>
          </a:ln>
        </p:spPr>
      </p:pic>
      <p:sp>
        <p:nvSpPr>
          <p:cNvPr id="406" name="Google Shape;406;p22">
            <a:extLst>
              <a:ext uri="{FF2B5EF4-FFF2-40B4-BE49-F238E27FC236}">
                <a16:creationId xmlns:a16="http://schemas.microsoft.com/office/drawing/2014/main" id="{2268817C-873E-30ED-1B37-C4FE099F49C7}"/>
              </a:ext>
            </a:extLst>
          </p:cNvPr>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lt1"/>
                </a:solidFill>
                <a:latin typeface="Arial"/>
                <a:ea typeface="Arial"/>
                <a:cs typeface="Arial"/>
                <a:sym typeface="Arial"/>
              </a:rPr>
              <a:t>Additional Special Topics</a:t>
            </a:r>
            <a:endParaRPr sz="3200" b="1" i="0" u="none" strike="noStrike" cap="none" dirty="0">
              <a:solidFill>
                <a:schemeClr val="lt1"/>
              </a:solidFill>
              <a:latin typeface="Arial"/>
              <a:ea typeface="Arial"/>
              <a:cs typeface="Arial"/>
              <a:sym typeface="Arial"/>
            </a:endParaRPr>
          </a:p>
        </p:txBody>
      </p:sp>
      <p:pic>
        <p:nvPicPr>
          <p:cNvPr id="408" name="Google Shape;408;p22">
            <a:extLst>
              <a:ext uri="{FF2B5EF4-FFF2-40B4-BE49-F238E27FC236}">
                <a16:creationId xmlns:a16="http://schemas.microsoft.com/office/drawing/2014/main" id="{72A6ECB6-5FC6-12FA-4903-A1E09B813AAF}"/>
              </a:ext>
            </a:extLst>
          </p:cNvPr>
          <p:cNvPicPr preferRelativeResize="0"/>
          <p:nvPr/>
        </p:nvPicPr>
        <p:blipFill rotWithShape="1">
          <a:blip r:embed="rId4">
            <a:alphaModFix/>
          </a:blip>
          <a:srcRect/>
          <a:stretch/>
        </p:blipFill>
        <p:spPr>
          <a:xfrm>
            <a:off x="0" y="5672082"/>
            <a:ext cx="12192000" cy="1185927"/>
          </a:xfrm>
          <a:prstGeom prst="rect">
            <a:avLst/>
          </a:prstGeom>
          <a:noFill/>
          <a:ln>
            <a:noFill/>
          </a:ln>
        </p:spPr>
      </p:pic>
      <p:sp>
        <p:nvSpPr>
          <p:cNvPr id="3" name="Google Shape;268;p15">
            <a:extLst>
              <a:ext uri="{FF2B5EF4-FFF2-40B4-BE49-F238E27FC236}">
                <a16:creationId xmlns:a16="http://schemas.microsoft.com/office/drawing/2014/main" id="{4F93CB35-0122-F991-51FD-9E577E632290}"/>
              </a:ext>
            </a:extLst>
          </p:cNvPr>
          <p:cNvSpPr txBox="1"/>
          <p:nvPr/>
        </p:nvSpPr>
        <p:spPr>
          <a:xfrm>
            <a:off x="10258402" y="987713"/>
            <a:ext cx="3257600" cy="62147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2000" b="1"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Arial"/>
              </a:rPr>
              <a:t>3</a:t>
            </a:r>
            <a:endParaRPr lang="en-US" sz="220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E31B047F-464D-1EBC-DE0E-0FB2AEA949AC}"/>
              </a:ext>
            </a:extLst>
          </p:cNvPr>
          <p:cNvPicPr>
            <a:picLocks noChangeAspect="1"/>
          </p:cNvPicPr>
          <p:nvPr/>
        </p:nvPicPr>
        <p:blipFill>
          <a:blip r:embed="rId5"/>
          <a:stretch>
            <a:fillRect/>
          </a:stretch>
        </p:blipFill>
        <p:spPr>
          <a:xfrm>
            <a:off x="5013957" y="256132"/>
            <a:ext cx="7013505" cy="5614155"/>
          </a:xfrm>
          <a:prstGeom prst="rect">
            <a:avLst/>
          </a:prstGeom>
        </p:spPr>
      </p:pic>
    </p:spTree>
    <p:extLst>
      <p:ext uri="{BB962C8B-B14F-4D97-AF65-F5344CB8AC3E}">
        <p14:creationId xmlns:p14="http://schemas.microsoft.com/office/powerpoint/2010/main" val="1164395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5"/>
        <p:cNvGrpSpPr/>
        <p:nvPr/>
      </p:nvGrpSpPr>
      <p:grpSpPr>
        <a:xfrm>
          <a:off x="0" y="0"/>
          <a:ext cx="0" cy="0"/>
          <a:chOff x="0" y="0"/>
          <a:chExt cx="0" cy="0"/>
        </a:xfrm>
      </p:grpSpPr>
      <p:sp>
        <p:nvSpPr>
          <p:cNvPr id="161" name="Google Shape;161;p3"/>
          <p:cNvSpPr txBox="1"/>
          <p:nvPr/>
        </p:nvSpPr>
        <p:spPr>
          <a:xfrm>
            <a:off x="0" y="124149"/>
            <a:ext cx="10517944"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132D29"/>
                </a:solidFill>
                <a:latin typeface="Arial"/>
                <a:ea typeface="Arial"/>
                <a:cs typeface="Arial"/>
                <a:sym typeface="Arial"/>
              </a:rPr>
              <a:t>Resident Surveys in Local Governance</a:t>
            </a:r>
            <a:endParaRPr dirty="0">
              <a:solidFill>
                <a:srgbClr val="132D29"/>
              </a:solidFill>
            </a:endParaRPr>
          </a:p>
        </p:txBody>
      </p:sp>
      <p:graphicFrame>
        <p:nvGraphicFramePr>
          <p:cNvPr id="4" name="Diagram 3">
            <a:extLst>
              <a:ext uri="{FF2B5EF4-FFF2-40B4-BE49-F238E27FC236}">
                <a16:creationId xmlns:a16="http://schemas.microsoft.com/office/drawing/2014/main" id="{40E50239-6EB6-DEB5-8CED-EC580AA55811}"/>
              </a:ext>
            </a:extLst>
          </p:cNvPr>
          <p:cNvGraphicFramePr/>
          <p:nvPr>
            <p:extLst>
              <p:ext uri="{D42A27DB-BD31-4B8C-83A1-F6EECF244321}">
                <p14:modId xmlns:p14="http://schemas.microsoft.com/office/powerpoint/2010/main" val="3329901125"/>
              </p:ext>
            </p:extLst>
          </p:nvPr>
        </p:nvGraphicFramePr>
        <p:xfrm>
          <a:off x="655356" y="1693092"/>
          <a:ext cx="10670274" cy="4359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a:extLst>
              <a:ext uri="{FF2B5EF4-FFF2-40B4-BE49-F238E27FC236}">
                <a16:creationId xmlns:a16="http://schemas.microsoft.com/office/drawing/2014/main" id="{E2B250F5-CF31-57C7-00D6-E778D0BA51C8}"/>
              </a:ext>
            </a:extLst>
          </p:cNvPr>
          <p:cNvCxnSpPr>
            <a:cxnSpLocks/>
          </p:cNvCxnSpPr>
          <p:nvPr/>
        </p:nvCxnSpPr>
        <p:spPr>
          <a:xfrm>
            <a:off x="3422784" y="2336800"/>
            <a:ext cx="0" cy="3352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730563-10FC-E6C2-78A6-0A64889E95E6}"/>
              </a:ext>
            </a:extLst>
          </p:cNvPr>
          <p:cNvCxnSpPr>
            <a:cxnSpLocks/>
          </p:cNvCxnSpPr>
          <p:nvPr/>
        </p:nvCxnSpPr>
        <p:spPr>
          <a:xfrm>
            <a:off x="5990493" y="2336800"/>
            <a:ext cx="0" cy="3352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12F69D-E4BE-E69E-5725-684DCA212CFD}"/>
              </a:ext>
            </a:extLst>
          </p:cNvPr>
          <p:cNvCxnSpPr>
            <a:cxnSpLocks/>
          </p:cNvCxnSpPr>
          <p:nvPr/>
        </p:nvCxnSpPr>
        <p:spPr>
          <a:xfrm>
            <a:off x="8808942" y="2336800"/>
            <a:ext cx="0" cy="3352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oogle Shape;162;p3" descr="C:\Documents and Settings\Leona\Local Settings\Temporary Internet Files\Content.IE5\2NJ99J7P\MP900442461[1].jpg">
            <a:extLst>
              <a:ext uri="{FF2B5EF4-FFF2-40B4-BE49-F238E27FC236}">
                <a16:creationId xmlns:a16="http://schemas.microsoft.com/office/drawing/2014/main" id="{FD62DDC1-1E98-D621-2716-9ABFB3CB36E6}"/>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595670" y="2423720"/>
            <a:ext cx="886801" cy="886801"/>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11" name="Google Shape;163;p3" descr="C:\Documents and Settings\Leona\Local Settings\Temporary Internet Files\Content.IE5\N8UAW6DO\MP900386968[1].jpg">
            <a:extLst>
              <a:ext uri="{FF2B5EF4-FFF2-40B4-BE49-F238E27FC236}">
                <a16:creationId xmlns:a16="http://schemas.microsoft.com/office/drawing/2014/main" id="{0ED6F0EB-954F-32A0-8180-4290F5B40CFE}"/>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263238" y="2423719"/>
            <a:ext cx="886802" cy="886802"/>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12" name="Google Shape;164;p3" descr="C:\Documents and Settings\Leona\Local Settings\Temporary Internet Files\Content.IE5\0H2NO96J\MP900442451[1].jpg">
            <a:extLst>
              <a:ext uri="{FF2B5EF4-FFF2-40B4-BE49-F238E27FC236}">
                <a16:creationId xmlns:a16="http://schemas.microsoft.com/office/drawing/2014/main" id="{9D6B01C0-CCEE-7571-26AF-0EFBBBC33B96}"/>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939729" y="2407246"/>
            <a:ext cx="919977" cy="919747"/>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13" name="Google Shape;165;p3" descr="C:\Documents and Settings\Leona\Local Settings\Temporary Internet Files\Content.IE5\OLBJWDHR\MP900448331[1].jpg">
            <a:extLst>
              <a:ext uri="{FF2B5EF4-FFF2-40B4-BE49-F238E27FC236}">
                <a16:creationId xmlns:a16="http://schemas.microsoft.com/office/drawing/2014/main" id="{93C52C17-101C-9A75-CB0A-88997DEF1E1F}"/>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609244" y="2493252"/>
            <a:ext cx="916084" cy="919748"/>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86427932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28"/>
          <p:cNvGraphicFramePr/>
          <p:nvPr>
            <p:extLst>
              <p:ext uri="{D42A27DB-BD31-4B8C-83A1-F6EECF244321}">
                <p14:modId xmlns:p14="http://schemas.microsoft.com/office/powerpoint/2010/main" val="4196299678"/>
              </p:ext>
            </p:extLst>
          </p:nvPr>
        </p:nvGraphicFramePr>
        <p:xfrm>
          <a:off x="597891" y="2150344"/>
          <a:ext cx="10996216" cy="5336283"/>
        </p:xfrm>
        <a:graphic>
          <a:graphicData uri="http://schemas.openxmlformats.org/drawingml/2006/chart">
            <c:chart xmlns:c="http://schemas.openxmlformats.org/drawingml/2006/chart" xmlns:r="http://schemas.openxmlformats.org/officeDocument/2006/relationships" r:id="rId3"/>
          </a:graphicData>
        </a:graphic>
      </p:graphicFrame>
      <p:sp>
        <p:nvSpPr>
          <p:cNvPr id="463" name="Google Shape;463;p28"/>
          <p:cNvSpPr txBox="1"/>
          <p:nvPr/>
        </p:nvSpPr>
        <p:spPr>
          <a:xfrm>
            <a:off x="9448800" y="8823529"/>
            <a:ext cx="2743200" cy="333200"/>
          </a:xfrm>
          <a:prstGeom prst="rect">
            <a:avLst/>
          </a:prstGeom>
          <a:noFill/>
          <a:ln>
            <a:noFill/>
          </a:ln>
        </p:spPr>
        <p:txBody>
          <a:bodyPr spcFirstLastPara="1" wrap="square" lIns="100750" tIns="50350" rIns="100750" bIns="50350" anchor="t"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Gill Sans"/>
                <a:ea typeface="Gill Sans"/>
                <a:cs typeface="Gill Sans"/>
                <a:sym typeface="Gill Sans"/>
              </a:rPr>
              <a:t>30</a:t>
            </a:fld>
            <a:endParaRPr sz="1200" b="0" i="0" u="none" strike="noStrike" cap="none">
              <a:solidFill>
                <a:srgbClr val="000000"/>
              </a:solidFill>
              <a:latin typeface="Gill Sans"/>
              <a:ea typeface="Gill Sans"/>
              <a:cs typeface="Gill Sans"/>
              <a:sym typeface="Gill Sans"/>
            </a:endParaRPr>
          </a:p>
        </p:txBody>
      </p:sp>
      <p:sp>
        <p:nvSpPr>
          <p:cNvPr id="465" name="Google Shape;465;p28"/>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dirty="0"/>
              <a:t>Custom Question #1</a:t>
            </a:r>
            <a:endParaRPr dirty="0"/>
          </a:p>
        </p:txBody>
      </p:sp>
      <p:sp>
        <p:nvSpPr>
          <p:cNvPr id="2" name="TextBox 1">
            <a:extLst>
              <a:ext uri="{FF2B5EF4-FFF2-40B4-BE49-F238E27FC236}">
                <a16:creationId xmlns:a16="http://schemas.microsoft.com/office/drawing/2014/main" id="{A5EAA816-809C-96C4-7F40-D2D1A5DEF2D5}"/>
              </a:ext>
            </a:extLst>
          </p:cNvPr>
          <p:cNvSpPr txBox="1"/>
          <p:nvPr/>
        </p:nvSpPr>
        <p:spPr>
          <a:xfrm>
            <a:off x="945058" y="1504013"/>
            <a:ext cx="10534749" cy="646331"/>
          </a:xfrm>
          <a:prstGeom prst="rect">
            <a:avLst/>
          </a:prstGeom>
          <a:solidFill>
            <a:srgbClr val="D5E3BB"/>
          </a:solidFill>
          <a:ln>
            <a:solidFill>
              <a:srgbClr val="132D29"/>
            </a:solidFill>
          </a:ln>
        </p:spPr>
        <p:txBody>
          <a:bodyPr wrap="square" rtlCol="0" anchor="ctr">
            <a:spAutoFit/>
          </a:bodyPr>
          <a:lstStyle/>
          <a:p>
            <a:pPr algn="l"/>
            <a:r>
              <a:rPr lang="en-US" sz="1800" b="1" i="0" u="none" strike="noStrike" baseline="0" dirty="0">
                <a:latin typeface="Arial" panose="020B0604020202020204" pitchFamily="34" charset="0"/>
                <a:cs typeface="Arial" panose="020B0604020202020204" pitchFamily="34" charset="0"/>
              </a:rPr>
              <a:t>In the past 30 days, how have you or members of your household typically traveled to places in town like the grocery store, work, or doctor’s appointments? (Select all that apply)</a:t>
            </a:r>
            <a:endParaRPr lang="en-US" sz="1800" b="1" dirty="0">
              <a:solidFill>
                <a:srgbClr val="132D29"/>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7"/>
          <p:cNvSpPr txBox="1"/>
          <p:nvPr/>
        </p:nvSpPr>
        <p:spPr>
          <a:xfrm>
            <a:off x="9448800" y="8823529"/>
            <a:ext cx="2743200" cy="333200"/>
          </a:xfrm>
          <a:prstGeom prst="rect">
            <a:avLst/>
          </a:prstGeom>
          <a:noFill/>
          <a:ln>
            <a:noFill/>
          </a:ln>
        </p:spPr>
        <p:txBody>
          <a:bodyPr spcFirstLastPara="1" wrap="square" lIns="100750" tIns="50350" rIns="100750" bIns="50350" anchor="t"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Gill Sans"/>
                <a:ea typeface="Gill Sans"/>
                <a:cs typeface="Gill Sans"/>
                <a:sym typeface="Gill Sans"/>
              </a:rPr>
              <a:t>31</a:t>
            </a:fld>
            <a:endParaRPr sz="1200" b="0" i="0" u="none" strike="noStrike" cap="none">
              <a:solidFill>
                <a:srgbClr val="000000"/>
              </a:solidFill>
              <a:latin typeface="Gill Sans"/>
              <a:ea typeface="Gill Sans"/>
              <a:cs typeface="Gill Sans"/>
              <a:sym typeface="Gill Sans"/>
            </a:endParaRPr>
          </a:p>
        </p:txBody>
      </p:sp>
      <p:sp>
        <p:nvSpPr>
          <p:cNvPr id="456" name="Google Shape;456;p27"/>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dirty="0"/>
              <a:t>Custom Question #2</a:t>
            </a:r>
            <a:endParaRPr dirty="0"/>
          </a:p>
        </p:txBody>
      </p:sp>
      <p:sp>
        <p:nvSpPr>
          <p:cNvPr id="2" name="TextBox 1">
            <a:extLst>
              <a:ext uri="{FF2B5EF4-FFF2-40B4-BE49-F238E27FC236}">
                <a16:creationId xmlns:a16="http://schemas.microsoft.com/office/drawing/2014/main" id="{73FA1871-CC1C-52D9-F229-8004F048DB00}"/>
              </a:ext>
            </a:extLst>
          </p:cNvPr>
          <p:cNvSpPr txBox="1"/>
          <p:nvPr/>
        </p:nvSpPr>
        <p:spPr>
          <a:xfrm>
            <a:off x="463979" y="2536238"/>
            <a:ext cx="4536646" cy="2677656"/>
          </a:xfrm>
          <a:prstGeom prst="rect">
            <a:avLst/>
          </a:prstGeom>
          <a:solidFill>
            <a:srgbClr val="D5E3BB"/>
          </a:solidFill>
          <a:ln>
            <a:solidFill>
              <a:schemeClr val="tx1"/>
            </a:solidFill>
          </a:ln>
        </p:spPr>
        <p:txBody>
          <a:bodyPr wrap="square" rtlCol="0" anchor="ctr">
            <a:spAutoFit/>
          </a:bodyPr>
          <a:lstStyle/>
          <a:p>
            <a:r>
              <a:rPr lang="en-US" sz="2400" b="1" dirty="0"/>
              <a:t>How easy or difficult is it for members of your household to access basic services in town (such as groceries, medical care, or school) using your current means of transportation?</a:t>
            </a:r>
            <a:endParaRPr lang="en-US" sz="2400" b="1" dirty="0">
              <a:solidFill>
                <a:schemeClr val="dk1"/>
              </a:solidFill>
              <a:latin typeface="Arial"/>
              <a:ea typeface="Arial"/>
              <a:cs typeface="Arial"/>
              <a:sym typeface="Arial"/>
            </a:endParaRPr>
          </a:p>
        </p:txBody>
      </p:sp>
      <p:graphicFrame>
        <p:nvGraphicFramePr>
          <p:cNvPr id="3" name="Google Shape;455;p27">
            <a:extLst>
              <a:ext uri="{FF2B5EF4-FFF2-40B4-BE49-F238E27FC236}">
                <a16:creationId xmlns:a16="http://schemas.microsoft.com/office/drawing/2014/main" id="{7397F3DD-A91C-430C-47B4-AD18E28A283B}"/>
              </a:ext>
            </a:extLst>
          </p:cNvPr>
          <p:cNvGraphicFramePr/>
          <p:nvPr>
            <p:extLst>
              <p:ext uri="{D42A27DB-BD31-4B8C-83A1-F6EECF244321}">
                <p14:modId xmlns:p14="http://schemas.microsoft.com/office/powerpoint/2010/main" val="3808688990"/>
              </p:ext>
            </p:extLst>
          </p:nvPr>
        </p:nvGraphicFramePr>
        <p:xfrm>
          <a:off x="4378049" y="576721"/>
          <a:ext cx="7974564" cy="6281279"/>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8A17A916-C98B-7754-3F3C-FF2B459EF20A}"/>
              </a:ext>
            </a:extLst>
          </p:cNvPr>
          <p:cNvCxnSpPr/>
          <p:nvPr/>
        </p:nvCxnSpPr>
        <p:spPr>
          <a:xfrm flipH="1">
            <a:off x="6950868" y="5781216"/>
            <a:ext cx="1414463" cy="500063"/>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69CC4C98-5393-F1AF-00EC-C8F689D839D4}"/>
            </a:ext>
          </a:extLst>
        </p:cNvPr>
        <p:cNvGrpSpPr/>
        <p:nvPr/>
      </p:nvGrpSpPr>
      <p:grpSpPr>
        <a:xfrm>
          <a:off x="0" y="0"/>
          <a:ext cx="0" cy="0"/>
          <a:chOff x="0" y="0"/>
          <a:chExt cx="0" cy="0"/>
        </a:xfrm>
      </p:grpSpPr>
      <p:sp>
        <p:nvSpPr>
          <p:cNvPr id="453" name="Google Shape;453;p27">
            <a:extLst>
              <a:ext uri="{FF2B5EF4-FFF2-40B4-BE49-F238E27FC236}">
                <a16:creationId xmlns:a16="http://schemas.microsoft.com/office/drawing/2014/main" id="{E0BD6066-05C0-1CD5-79A7-A3E5349EE190}"/>
              </a:ext>
            </a:extLst>
          </p:cNvPr>
          <p:cNvSpPr txBox="1"/>
          <p:nvPr/>
        </p:nvSpPr>
        <p:spPr>
          <a:xfrm>
            <a:off x="9448800" y="8823529"/>
            <a:ext cx="2743200" cy="333200"/>
          </a:xfrm>
          <a:prstGeom prst="rect">
            <a:avLst/>
          </a:prstGeom>
          <a:noFill/>
          <a:ln>
            <a:noFill/>
          </a:ln>
        </p:spPr>
        <p:txBody>
          <a:bodyPr spcFirstLastPara="1" wrap="square" lIns="100750" tIns="50350" rIns="100750" bIns="50350" anchor="t"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Gill Sans"/>
                <a:ea typeface="Gill Sans"/>
                <a:cs typeface="Gill Sans"/>
                <a:sym typeface="Gill Sans"/>
              </a:rPr>
              <a:t>32</a:t>
            </a:fld>
            <a:endParaRPr sz="1200" b="0" i="0" u="none" strike="noStrike" cap="none">
              <a:solidFill>
                <a:srgbClr val="000000"/>
              </a:solidFill>
              <a:latin typeface="Gill Sans"/>
              <a:ea typeface="Gill Sans"/>
              <a:cs typeface="Gill Sans"/>
              <a:sym typeface="Gill Sans"/>
            </a:endParaRPr>
          </a:p>
        </p:txBody>
      </p:sp>
      <p:sp>
        <p:nvSpPr>
          <p:cNvPr id="456" name="Google Shape;456;p27">
            <a:extLst>
              <a:ext uri="{FF2B5EF4-FFF2-40B4-BE49-F238E27FC236}">
                <a16:creationId xmlns:a16="http://schemas.microsoft.com/office/drawing/2014/main" id="{C2CC736E-BCEB-DE74-15B8-982923E45AD7}"/>
              </a:ext>
            </a:extLst>
          </p:cNvPr>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dirty="0"/>
              <a:t>Custom Question #3</a:t>
            </a:r>
            <a:endParaRPr dirty="0"/>
          </a:p>
        </p:txBody>
      </p:sp>
      <p:sp>
        <p:nvSpPr>
          <p:cNvPr id="2" name="TextBox 1">
            <a:extLst>
              <a:ext uri="{FF2B5EF4-FFF2-40B4-BE49-F238E27FC236}">
                <a16:creationId xmlns:a16="http://schemas.microsoft.com/office/drawing/2014/main" id="{DF341C7A-0C22-8C40-A98D-D71B865CBBFD}"/>
              </a:ext>
            </a:extLst>
          </p:cNvPr>
          <p:cNvSpPr txBox="1"/>
          <p:nvPr/>
        </p:nvSpPr>
        <p:spPr>
          <a:xfrm>
            <a:off x="7172325" y="2305615"/>
            <a:ext cx="4828732" cy="2246769"/>
          </a:xfrm>
          <a:prstGeom prst="rect">
            <a:avLst/>
          </a:prstGeom>
          <a:solidFill>
            <a:srgbClr val="D5E3BB"/>
          </a:solidFill>
          <a:ln>
            <a:solidFill>
              <a:schemeClr val="tx1"/>
            </a:solidFill>
          </a:ln>
        </p:spPr>
        <p:txBody>
          <a:bodyPr wrap="square" rtlCol="0" anchor="ctr">
            <a:spAutoFit/>
          </a:bodyPr>
          <a:lstStyle/>
          <a:p>
            <a:r>
              <a:rPr lang="en-US" sz="2000" b="1" dirty="0"/>
              <a:t>Would you support the City exploring new programs (e.g., a local shuttle, subsidized rideshare program, or</a:t>
            </a:r>
          </a:p>
          <a:p>
            <a:r>
              <a:rPr lang="en-US" sz="2000" b="1" dirty="0"/>
              <a:t>senior ride service) to improve transportation access, even if it required reallocating funds or seeking</a:t>
            </a:r>
          </a:p>
          <a:p>
            <a:r>
              <a:rPr lang="en-US" sz="2000" b="1" dirty="0"/>
              <a:t>outside funding?</a:t>
            </a:r>
            <a:endParaRPr lang="en-US" sz="2000" b="1" dirty="0">
              <a:solidFill>
                <a:schemeClr val="dk1"/>
              </a:solidFill>
              <a:latin typeface="Arial"/>
              <a:ea typeface="Arial"/>
              <a:cs typeface="Arial"/>
              <a:sym typeface="Arial"/>
            </a:endParaRPr>
          </a:p>
        </p:txBody>
      </p:sp>
      <p:graphicFrame>
        <p:nvGraphicFramePr>
          <p:cNvPr id="3" name="Google Shape;455;p27">
            <a:extLst>
              <a:ext uri="{FF2B5EF4-FFF2-40B4-BE49-F238E27FC236}">
                <a16:creationId xmlns:a16="http://schemas.microsoft.com/office/drawing/2014/main" id="{3B252DBB-BA37-A84E-A91C-64D31E616609}"/>
              </a:ext>
            </a:extLst>
          </p:cNvPr>
          <p:cNvGraphicFramePr/>
          <p:nvPr>
            <p:extLst>
              <p:ext uri="{D42A27DB-BD31-4B8C-83A1-F6EECF244321}">
                <p14:modId xmlns:p14="http://schemas.microsoft.com/office/powerpoint/2010/main" val="2790446038"/>
              </p:ext>
            </p:extLst>
          </p:nvPr>
        </p:nvGraphicFramePr>
        <p:xfrm>
          <a:off x="-492577" y="576721"/>
          <a:ext cx="7974564" cy="6281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25041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aphicFrame>
        <p:nvGraphicFramePr>
          <p:cNvPr id="471" name="Google Shape;471;p29"/>
          <p:cNvGraphicFramePr/>
          <p:nvPr>
            <p:extLst>
              <p:ext uri="{D42A27DB-BD31-4B8C-83A1-F6EECF244321}">
                <p14:modId xmlns:p14="http://schemas.microsoft.com/office/powerpoint/2010/main" val="4203961765"/>
              </p:ext>
            </p:extLst>
          </p:nvPr>
        </p:nvGraphicFramePr>
        <p:xfrm>
          <a:off x="-900113" y="1983207"/>
          <a:ext cx="13092113" cy="4746260"/>
        </p:xfrm>
        <a:graphic>
          <a:graphicData uri="http://schemas.openxmlformats.org/drawingml/2006/chart">
            <c:chart xmlns:c="http://schemas.openxmlformats.org/drawingml/2006/chart" xmlns:r="http://schemas.openxmlformats.org/officeDocument/2006/relationships" r:id="rId3"/>
          </a:graphicData>
        </a:graphic>
      </p:graphicFrame>
      <p:sp>
        <p:nvSpPr>
          <p:cNvPr id="473" name="Google Shape;473;p29"/>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dirty="0"/>
              <a:t>Custom Question #4</a:t>
            </a:r>
            <a:endParaRPr dirty="0"/>
          </a:p>
        </p:txBody>
      </p:sp>
      <p:sp>
        <p:nvSpPr>
          <p:cNvPr id="3" name="TextBox 2">
            <a:extLst>
              <a:ext uri="{FF2B5EF4-FFF2-40B4-BE49-F238E27FC236}">
                <a16:creationId xmlns:a16="http://schemas.microsoft.com/office/drawing/2014/main" id="{BE4AAE70-DF20-6407-9237-EED81DEAB4EE}"/>
              </a:ext>
            </a:extLst>
          </p:cNvPr>
          <p:cNvSpPr txBox="1"/>
          <p:nvPr/>
        </p:nvSpPr>
        <p:spPr>
          <a:xfrm>
            <a:off x="3135190" y="1111172"/>
            <a:ext cx="6494586" cy="872034"/>
          </a:xfrm>
          <a:prstGeom prst="rect">
            <a:avLst/>
          </a:prstGeom>
          <a:solidFill>
            <a:srgbClr val="D5E3BB"/>
          </a:solidFill>
          <a:ln>
            <a:solidFill>
              <a:schemeClr val="tx1"/>
            </a:solidFill>
          </a:ln>
        </p:spPr>
        <p:txBody>
          <a:bodyPr wrap="square" rtlCol="0" anchor="ctr">
            <a:spAutoFit/>
          </a:bodyPr>
          <a:lstStyle/>
          <a:p>
            <a:pPr marL="0" marR="0" lvl="0" indent="0" rtl="0">
              <a:lnSpc>
                <a:spcPct val="150000"/>
              </a:lnSpc>
              <a:spcBef>
                <a:spcPts val="0"/>
              </a:spcBef>
              <a:spcAft>
                <a:spcPts val="0"/>
              </a:spcAft>
              <a:buNone/>
            </a:pPr>
            <a:r>
              <a:rPr lang="en-US" sz="1800" b="1" i="0" u="none" strike="noStrike" cap="none" dirty="0">
                <a:solidFill>
                  <a:srgbClr val="132D29"/>
                </a:solidFill>
                <a:latin typeface="Arial"/>
                <a:ea typeface="Arial"/>
                <a:cs typeface="Arial"/>
                <a:sym typeface="Arial"/>
              </a:rPr>
              <a:t>How important, if at all, is it for the City to invest in each of the following in order to relieve traffic congestion?</a:t>
            </a:r>
            <a:endParaRPr lang="en-US" sz="1800" b="1" dirty="0">
              <a:solidFill>
                <a:srgbClr val="132D29"/>
              </a:solidFill>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a:extLst>
            <a:ext uri="{FF2B5EF4-FFF2-40B4-BE49-F238E27FC236}">
              <a16:creationId xmlns:a16="http://schemas.microsoft.com/office/drawing/2014/main" id="{C7627588-C278-C25D-C450-F1FB09FEB0F7}"/>
            </a:ext>
          </a:extLst>
        </p:cNvPr>
        <p:cNvGrpSpPr/>
        <p:nvPr/>
      </p:nvGrpSpPr>
      <p:grpSpPr>
        <a:xfrm>
          <a:off x="0" y="0"/>
          <a:ext cx="0" cy="0"/>
          <a:chOff x="0" y="0"/>
          <a:chExt cx="0" cy="0"/>
        </a:xfrm>
      </p:grpSpPr>
      <p:graphicFrame>
        <p:nvGraphicFramePr>
          <p:cNvPr id="471" name="Google Shape;471;p29">
            <a:extLst>
              <a:ext uri="{FF2B5EF4-FFF2-40B4-BE49-F238E27FC236}">
                <a16:creationId xmlns:a16="http://schemas.microsoft.com/office/drawing/2014/main" id="{0FEFC637-F304-1EB8-8E45-FF869557CDDD}"/>
              </a:ext>
            </a:extLst>
          </p:cNvPr>
          <p:cNvGraphicFramePr/>
          <p:nvPr>
            <p:extLst>
              <p:ext uri="{D42A27DB-BD31-4B8C-83A1-F6EECF244321}">
                <p14:modId xmlns:p14="http://schemas.microsoft.com/office/powerpoint/2010/main" val="2225827704"/>
              </p:ext>
            </p:extLst>
          </p:nvPr>
        </p:nvGraphicFramePr>
        <p:xfrm>
          <a:off x="-2968793" y="1830251"/>
          <a:ext cx="15059025" cy="5027749"/>
        </p:xfrm>
        <a:graphic>
          <a:graphicData uri="http://schemas.openxmlformats.org/drawingml/2006/chart">
            <c:chart xmlns:c="http://schemas.openxmlformats.org/drawingml/2006/chart" xmlns:r="http://schemas.openxmlformats.org/officeDocument/2006/relationships" r:id="rId3"/>
          </a:graphicData>
        </a:graphic>
      </p:graphicFrame>
      <p:sp>
        <p:nvSpPr>
          <p:cNvPr id="473" name="Google Shape;473;p29">
            <a:extLst>
              <a:ext uri="{FF2B5EF4-FFF2-40B4-BE49-F238E27FC236}">
                <a16:creationId xmlns:a16="http://schemas.microsoft.com/office/drawing/2014/main" id="{C0AAD369-5D92-8D25-AC58-FB17C23FD73D}"/>
              </a:ext>
            </a:extLst>
          </p:cNvPr>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dirty="0"/>
              <a:t>Custom Question #5</a:t>
            </a:r>
            <a:endParaRPr dirty="0"/>
          </a:p>
        </p:txBody>
      </p:sp>
      <p:sp>
        <p:nvSpPr>
          <p:cNvPr id="3" name="TextBox 2">
            <a:extLst>
              <a:ext uri="{FF2B5EF4-FFF2-40B4-BE49-F238E27FC236}">
                <a16:creationId xmlns:a16="http://schemas.microsoft.com/office/drawing/2014/main" id="{0ACB60DE-9FFF-3D5D-3BF0-563D506A7B33}"/>
              </a:ext>
            </a:extLst>
          </p:cNvPr>
          <p:cNvSpPr txBox="1"/>
          <p:nvPr/>
        </p:nvSpPr>
        <p:spPr>
          <a:xfrm>
            <a:off x="2190093" y="1168323"/>
            <a:ext cx="7430814" cy="872034"/>
          </a:xfrm>
          <a:prstGeom prst="rect">
            <a:avLst/>
          </a:prstGeom>
          <a:solidFill>
            <a:srgbClr val="D5E3BB"/>
          </a:solidFill>
          <a:ln>
            <a:solidFill>
              <a:schemeClr val="tx1"/>
            </a:solidFill>
          </a:ln>
        </p:spPr>
        <p:txBody>
          <a:bodyPr wrap="square" rtlCol="0" anchor="ctr">
            <a:spAutoFit/>
          </a:bodyPr>
          <a:lstStyle/>
          <a:p>
            <a:pPr lvl="0" algn="ctr">
              <a:lnSpc>
                <a:spcPct val="150000"/>
              </a:lnSpc>
            </a:pPr>
            <a:r>
              <a:rPr lang="en-US" sz="1800" b="1" dirty="0"/>
              <a:t>In a typical week, how often do you use each of the following travel modes for work or personal reasons?</a:t>
            </a:r>
            <a:endParaRPr lang="en-US" sz="1800" b="1" dirty="0">
              <a:solidFill>
                <a:srgbClr val="132D29"/>
              </a:solidFill>
            </a:endParaRPr>
          </a:p>
        </p:txBody>
      </p:sp>
    </p:spTree>
    <p:extLst>
      <p:ext uri="{BB962C8B-B14F-4D97-AF65-F5344CB8AC3E}">
        <p14:creationId xmlns:p14="http://schemas.microsoft.com/office/powerpoint/2010/main" val="54120181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6" name="Rectangle 5">
            <a:extLst>
              <a:ext uri="{FF2B5EF4-FFF2-40B4-BE49-F238E27FC236}">
                <a16:creationId xmlns:a16="http://schemas.microsoft.com/office/drawing/2014/main" id="{D85A9007-7368-03D0-56E3-CFF0999CA53C}"/>
              </a:ext>
            </a:extLst>
          </p:cNvPr>
          <p:cNvSpPr/>
          <p:nvPr/>
        </p:nvSpPr>
        <p:spPr>
          <a:xfrm>
            <a:off x="312413" y="4195118"/>
            <a:ext cx="1724518" cy="2031028"/>
          </a:xfrm>
          <a:prstGeom prst="rect">
            <a:avLst/>
          </a:prstGeom>
          <a:solidFill>
            <a:srgbClr val="C1D69A"/>
          </a:solidFill>
          <a:ln>
            <a:solidFill>
              <a:srgbClr val="132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Google Shape;514;p33"/>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b="0" dirty="0"/>
              <a:t>Next Steps: </a:t>
            </a:r>
            <a:r>
              <a:rPr lang="en-US" dirty="0"/>
              <a:t>ENGAGE </a:t>
            </a:r>
            <a:r>
              <a:rPr lang="en-US" b="0" dirty="0"/>
              <a:t>With Community Members</a:t>
            </a:r>
            <a:endParaRPr dirty="0"/>
          </a:p>
        </p:txBody>
      </p:sp>
      <p:pic>
        <p:nvPicPr>
          <p:cNvPr id="5" name="Picture 4">
            <a:extLst>
              <a:ext uri="{FF2B5EF4-FFF2-40B4-BE49-F238E27FC236}">
                <a16:creationId xmlns:a16="http://schemas.microsoft.com/office/drawing/2014/main" id="{C65A0A41-3E70-5444-3EF4-3A7ECA81B848}"/>
              </a:ext>
            </a:extLst>
          </p:cNvPr>
          <p:cNvPicPr>
            <a:picLocks noChangeAspect="1"/>
          </p:cNvPicPr>
          <p:nvPr/>
        </p:nvPicPr>
        <p:blipFill>
          <a:blip r:embed="rId3"/>
          <a:stretch>
            <a:fillRect/>
          </a:stretch>
        </p:blipFill>
        <p:spPr>
          <a:xfrm>
            <a:off x="2440485" y="1215976"/>
            <a:ext cx="4929434" cy="5138521"/>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1CC73E7-3416-A1EE-AD93-A870C3E52F0C}"/>
              </a:ext>
            </a:extLst>
          </p:cNvPr>
          <p:cNvPicPr>
            <a:picLocks noChangeAspect="1"/>
          </p:cNvPicPr>
          <p:nvPr/>
        </p:nvPicPr>
        <p:blipFill>
          <a:blip r:embed="rId4"/>
          <a:stretch>
            <a:fillRect/>
          </a:stretch>
        </p:blipFill>
        <p:spPr>
          <a:xfrm>
            <a:off x="365233" y="1210893"/>
            <a:ext cx="1585207" cy="1453106"/>
          </a:xfrm>
          <a:prstGeom prst="rect">
            <a:avLst/>
          </a:prstGeom>
        </p:spPr>
      </p:pic>
      <p:pic>
        <p:nvPicPr>
          <p:cNvPr id="23" name="Graphic 22" descr="Cursor with solid fill">
            <a:extLst>
              <a:ext uri="{FF2B5EF4-FFF2-40B4-BE49-F238E27FC236}">
                <a16:creationId xmlns:a16="http://schemas.microsoft.com/office/drawing/2014/main" id="{455C9196-18B8-73F6-ABB8-4CF2A950F1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261087">
            <a:off x="1458266" y="2371232"/>
            <a:ext cx="492377" cy="492377"/>
          </a:xfrm>
          <a:prstGeom prst="rect">
            <a:avLst/>
          </a:prstGeom>
        </p:spPr>
      </p:pic>
      <p:sp>
        <p:nvSpPr>
          <p:cNvPr id="24" name="TextBox 23">
            <a:extLst>
              <a:ext uri="{FF2B5EF4-FFF2-40B4-BE49-F238E27FC236}">
                <a16:creationId xmlns:a16="http://schemas.microsoft.com/office/drawing/2014/main" id="{248AFDE1-9BAC-C17F-D618-B4B47251BDD5}"/>
              </a:ext>
            </a:extLst>
          </p:cNvPr>
          <p:cNvSpPr txBox="1"/>
          <p:nvPr/>
        </p:nvSpPr>
        <p:spPr>
          <a:xfrm>
            <a:off x="185567" y="2767839"/>
            <a:ext cx="1944537" cy="1323439"/>
          </a:xfrm>
          <a:prstGeom prst="rect">
            <a:avLst/>
          </a:prstGeom>
          <a:noFill/>
        </p:spPr>
        <p:txBody>
          <a:bodyPr wrap="square" rtlCol="0">
            <a:spAutoFit/>
          </a:bodyPr>
          <a:lstStyle/>
          <a:p>
            <a:pPr algn="ctr"/>
            <a:r>
              <a:rPr lang="en-US" sz="1600" b="1" i="0" dirty="0">
                <a:solidFill>
                  <a:srgbClr val="132D29"/>
                </a:solidFill>
                <a:effectLst/>
                <a:latin typeface="+mj-lt"/>
              </a:rPr>
              <a:t>Customizable surveys and polls created by survey scientists at Polco.</a:t>
            </a:r>
            <a:endParaRPr lang="en-US" sz="1600" b="1" dirty="0">
              <a:solidFill>
                <a:srgbClr val="132D29"/>
              </a:solidFill>
              <a:latin typeface="+mj-lt"/>
            </a:endParaRPr>
          </a:p>
        </p:txBody>
      </p:sp>
      <p:pic>
        <p:nvPicPr>
          <p:cNvPr id="1028" name="Picture 4">
            <a:extLst>
              <a:ext uri="{FF2B5EF4-FFF2-40B4-BE49-F238E27FC236}">
                <a16:creationId xmlns:a16="http://schemas.microsoft.com/office/drawing/2014/main" id="{2A8373AB-4531-0607-8F61-BEAA69FB4F8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27907" y="3203140"/>
            <a:ext cx="3658589" cy="3441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385AB56-A8D6-C205-818E-DB6D3534CC0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1293115">
            <a:off x="7499006" y="1261433"/>
            <a:ext cx="4220326" cy="2075757"/>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Users outline">
            <a:extLst>
              <a:ext uri="{FF2B5EF4-FFF2-40B4-BE49-F238E27FC236}">
                <a16:creationId xmlns:a16="http://schemas.microsoft.com/office/drawing/2014/main" id="{1E658DA6-F68E-F6F1-15BC-747DAFD388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972" y="4096179"/>
            <a:ext cx="914400" cy="914400"/>
          </a:xfrm>
          <a:prstGeom prst="rect">
            <a:avLst/>
          </a:prstGeom>
        </p:spPr>
      </p:pic>
      <p:sp>
        <p:nvSpPr>
          <p:cNvPr id="4" name="TextBox 3">
            <a:extLst>
              <a:ext uri="{FF2B5EF4-FFF2-40B4-BE49-F238E27FC236}">
                <a16:creationId xmlns:a16="http://schemas.microsoft.com/office/drawing/2014/main" id="{08C29CFA-F20C-76B6-A224-75585AAFEB0D}"/>
              </a:ext>
            </a:extLst>
          </p:cNvPr>
          <p:cNvSpPr txBox="1"/>
          <p:nvPr/>
        </p:nvSpPr>
        <p:spPr>
          <a:xfrm>
            <a:off x="182175" y="4848293"/>
            <a:ext cx="1944537" cy="1323439"/>
          </a:xfrm>
          <a:prstGeom prst="rect">
            <a:avLst/>
          </a:prstGeom>
          <a:noFill/>
        </p:spPr>
        <p:txBody>
          <a:bodyPr wrap="square" rtlCol="0">
            <a:spAutoFit/>
          </a:bodyPr>
          <a:lstStyle/>
          <a:p>
            <a:pPr algn="ctr"/>
            <a:r>
              <a:rPr lang="en-US" sz="1600" b="1" i="0" dirty="0">
                <a:solidFill>
                  <a:srgbClr val="132D29"/>
                </a:solidFill>
                <a:effectLst/>
                <a:latin typeface="+mj-lt"/>
              </a:rPr>
              <a:t>Anna </a:t>
            </a:r>
          </a:p>
          <a:p>
            <a:pPr algn="ctr"/>
            <a:r>
              <a:rPr lang="en-US" sz="1600" b="1" i="0" dirty="0">
                <a:solidFill>
                  <a:srgbClr val="132D29"/>
                </a:solidFill>
                <a:effectLst/>
                <a:latin typeface="+mj-lt"/>
              </a:rPr>
              <a:t>currently has </a:t>
            </a:r>
          </a:p>
          <a:p>
            <a:pPr algn="ctr"/>
            <a:r>
              <a:rPr lang="en-US" sz="1600" b="1" dirty="0">
                <a:solidFill>
                  <a:srgbClr val="132D29"/>
                </a:solidFill>
                <a:latin typeface="+mj-lt"/>
              </a:rPr>
              <a:t>1,152</a:t>
            </a:r>
            <a:endParaRPr lang="en-US" sz="1600" b="1" i="0" dirty="0">
              <a:solidFill>
                <a:srgbClr val="132D29"/>
              </a:solidFill>
              <a:effectLst/>
              <a:latin typeface="+mj-lt"/>
            </a:endParaRPr>
          </a:p>
          <a:p>
            <a:pPr algn="ctr"/>
            <a:r>
              <a:rPr lang="en-US" sz="1600" b="1" i="0" dirty="0">
                <a:solidFill>
                  <a:srgbClr val="132D29"/>
                </a:solidFill>
                <a:effectLst/>
                <a:latin typeface="+mj-lt"/>
              </a:rPr>
              <a:t>subscribers on Polco.</a:t>
            </a:r>
            <a:endParaRPr lang="en-US" sz="1600" b="1" dirty="0">
              <a:solidFill>
                <a:srgbClr val="132D29"/>
              </a:solidFill>
              <a:latin typeface="+mj-lt"/>
            </a:endParaRPr>
          </a:p>
        </p:txBody>
      </p:sp>
      <p:pic>
        <p:nvPicPr>
          <p:cNvPr id="7" name="Graphic 6" descr="Checkbox Checked with solid fill">
            <a:extLst>
              <a:ext uri="{FF2B5EF4-FFF2-40B4-BE49-F238E27FC236}">
                <a16:creationId xmlns:a16="http://schemas.microsoft.com/office/drawing/2014/main" id="{3A573013-5845-7DB5-1A59-127740FE709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5435" y="6421677"/>
            <a:ext cx="436323" cy="436323"/>
          </a:xfrm>
          <a:prstGeom prst="rect">
            <a:avLst/>
          </a:prstGeom>
        </p:spPr>
      </p:pic>
      <p:pic>
        <p:nvPicPr>
          <p:cNvPr id="8" name="Graphic 7" descr="Badge Follow with solid fill">
            <a:extLst>
              <a:ext uri="{FF2B5EF4-FFF2-40B4-BE49-F238E27FC236}">
                <a16:creationId xmlns:a16="http://schemas.microsoft.com/office/drawing/2014/main" id="{418B1B3F-3D73-EC05-5096-644AE6F4B23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263503" y="6490300"/>
            <a:ext cx="318942" cy="318942"/>
          </a:xfrm>
          <a:prstGeom prst="rect">
            <a:avLst/>
          </a:prstGeom>
        </p:spPr>
      </p:pic>
      <p:sp>
        <p:nvSpPr>
          <p:cNvPr id="9" name="TextBox 8">
            <a:extLst>
              <a:ext uri="{FF2B5EF4-FFF2-40B4-BE49-F238E27FC236}">
                <a16:creationId xmlns:a16="http://schemas.microsoft.com/office/drawing/2014/main" id="{0ED34CE0-D1A3-4A12-3E20-295DC157086B}"/>
              </a:ext>
            </a:extLst>
          </p:cNvPr>
          <p:cNvSpPr txBox="1"/>
          <p:nvPr/>
        </p:nvSpPr>
        <p:spPr>
          <a:xfrm>
            <a:off x="431005" y="6485949"/>
            <a:ext cx="2832498" cy="307777"/>
          </a:xfrm>
          <a:prstGeom prst="rect">
            <a:avLst/>
          </a:prstGeom>
          <a:noFill/>
        </p:spPr>
        <p:txBody>
          <a:bodyPr wrap="square" rtlCol="0">
            <a:spAutoFit/>
          </a:bodyPr>
          <a:lstStyle/>
          <a:p>
            <a:r>
              <a:rPr lang="en-US" dirty="0">
                <a:solidFill>
                  <a:srgbClr val="132D29"/>
                </a:solidFill>
              </a:rPr>
              <a:t>Included in Current Subscription</a:t>
            </a:r>
          </a:p>
        </p:txBody>
      </p:sp>
      <p:sp>
        <p:nvSpPr>
          <p:cNvPr id="10" name="TextBox 9">
            <a:extLst>
              <a:ext uri="{FF2B5EF4-FFF2-40B4-BE49-F238E27FC236}">
                <a16:creationId xmlns:a16="http://schemas.microsoft.com/office/drawing/2014/main" id="{19CBDB88-D6AF-DF8F-E05A-646387456C1F}"/>
              </a:ext>
            </a:extLst>
          </p:cNvPr>
          <p:cNvSpPr txBox="1"/>
          <p:nvPr/>
        </p:nvSpPr>
        <p:spPr>
          <a:xfrm>
            <a:off x="3514879" y="6484399"/>
            <a:ext cx="3256768" cy="307777"/>
          </a:xfrm>
          <a:prstGeom prst="rect">
            <a:avLst/>
          </a:prstGeom>
          <a:noFill/>
        </p:spPr>
        <p:txBody>
          <a:bodyPr wrap="square" rtlCol="0">
            <a:spAutoFit/>
          </a:bodyPr>
          <a:lstStyle/>
          <a:p>
            <a:r>
              <a:rPr lang="en-US" dirty="0">
                <a:solidFill>
                  <a:srgbClr val="132D29"/>
                </a:solidFill>
              </a:rPr>
              <a:t>Optional Add-on</a:t>
            </a:r>
          </a:p>
        </p:txBody>
      </p:sp>
      <p:pic>
        <p:nvPicPr>
          <p:cNvPr id="11" name="Graphic 10" descr="Checkbox Checked with solid fill">
            <a:extLst>
              <a:ext uri="{FF2B5EF4-FFF2-40B4-BE49-F238E27FC236}">
                <a16:creationId xmlns:a16="http://schemas.microsoft.com/office/drawing/2014/main" id="{C2806089-B685-4E71-0F32-7658295EE45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7632" y="1115674"/>
            <a:ext cx="436323" cy="436323"/>
          </a:xfrm>
          <a:prstGeom prst="rect">
            <a:avLst/>
          </a:prstGeom>
        </p:spPr>
      </p:pic>
      <p:pic>
        <p:nvPicPr>
          <p:cNvPr id="12" name="Graphic 11" descr="Checkbox Checked with solid fill">
            <a:extLst>
              <a:ext uri="{FF2B5EF4-FFF2-40B4-BE49-F238E27FC236}">
                <a16:creationId xmlns:a16="http://schemas.microsoft.com/office/drawing/2014/main" id="{BEFC254F-DBFA-D17E-AC62-DA0CF8C329B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60801" y="3470879"/>
            <a:ext cx="436323" cy="436323"/>
          </a:xfrm>
          <a:prstGeom prst="rect">
            <a:avLst/>
          </a:prstGeom>
        </p:spPr>
      </p:pic>
      <p:pic>
        <p:nvPicPr>
          <p:cNvPr id="13" name="Graphic 12" descr="Checkbox Checked with solid fill">
            <a:extLst>
              <a:ext uri="{FF2B5EF4-FFF2-40B4-BE49-F238E27FC236}">
                <a16:creationId xmlns:a16="http://schemas.microsoft.com/office/drawing/2014/main" id="{33A6A3F9-D802-F238-5DAA-BBB32F64260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030196" y="1118820"/>
            <a:ext cx="436323" cy="436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a:extLst>
            <a:ext uri="{FF2B5EF4-FFF2-40B4-BE49-F238E27FC236}">
              <a16:creationId xmlns:a16="http://schemas.microsoft.com/office/drawing/2014/main" id="{C9B247AB-A3BB-C007-6AB1-08AC4D333628}"/>
            </a:ext>
          </a:extLst>
        </p:cNvPr>
        <p:cNvGrpSpPr/>
        <p:nvPr/>
      </p:nvGrpSpPr>
      <p:grpSpPr>
        <a:xfrm>
          <a:off x="0" y="0"/>
          <a:ext cx="0" cy="0"/>
          <a:chOff x="0" y="0"/>
          <a:chExt cx="0" cy="0"/>
        </a:xfrm>
      </p:grpSpPr>
      <p:sp>
        <p:nvSpPr>
          <p:cNvPr id="514" name="Google Shape;514;p33">
            <a:extLst>
              <a:ext uri="{FF2B5EF4-FFF2-40B4-BE49-F238E27FC236}">
                <a16:creationId xmlns:a16="http://schemas.microsoft.com/office/drawing/2014/main" id="{E92616D3-23B9-D0C8-DF35-2636B81685BA}"/>
              </a:ext>
            </a:extLst>
          </p:cNvPr>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b="0" dirty="0"/>
              <a:t>Next Steps: </a:t>
            </a:r>
            <a:r>
              <a:rPr lang="en-US" dirty="0"/>
              <a:t>TRACK </a:t>
            </a:r>
            <a:r>
              <a:rPr lang="en-US" b="0" dirty="0"/>
              <a:t>Anna’s Data</a:t>
            </a:r>
            <a:endParaRPr dirty="0"/>
          </a:p>
        </p:txBody>
      </p:sp>
      <p:pic>
        <p:nvPicPr>
          <p:cNvPr id="8" name="Graphic 7" descr="Checkbox Checked with solid fill">
            <a:extLst>
              <a:ext uri="{FF2B5EF4-FFF2-40B4-BE49-F238E27FC236}">
                <a16:creationId xmlns:a16="http://schemas.microsoft.com/office/drawing/2014/main" id="{45900433-B43B-5202-D218-B1B3D89B924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435" y="6421677"/>
            <a:ext cx="436323" cy="436323"/>
          </a:xfrm>
          <a:prstGeom prst="rect">
            <a:avLst/>
          </a:prstGeom>
        </p:spPr>
      </p:pic>
      <p:pic>
        <p:nvPicPr>
          <p:cNvPr id="12" name="Graphic 11" descr="Badge Follow with solid fill">
            <a:extLst>
              <a:ext uri="{FF2B5EF4-FFF2-40B4-BE49-F238E27FC236}">
                <a16:creationId xmlns:a16="http://schemas.microsoft.com/office/drawing/2014/main" id="{9B9C558B-567F-AE20-E284-37EBA68A53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63503" y="6490300"/>
            <a:ext cx="318942" cy="318942"/>
          </a:xfrm>
          <a:prstGeom prst="rect">
            <a:avLst/>
          </a:prstGeom>
        </p:spPr>
      </p:pic>
      <p:sp>
        <p:nvSpPr>
          <p:cNvPr id="13" name="TextBox 12">
            <a:extLst>
              <a:ext uri="{FF2B5EF4-FFF2-40B4-BE49-F238E27FC236}">
                <a16:creationId xmlns:a16="http://schemas.microsoft.com/office/drawing/2014/main" id="{4E7AA545-EC21-A4EE-CB2E-004DA19E1292}"/>
              </a:ext>
            </a:extLst>
          </p:cNvPr>
          <p:cNvSpPr txBox="1"/>
          <p:nvPr/>
        </p:nvSpPr>
        <p:spPr>
          <a:xfrm>
            <a:off x="431005" y="6485949"/>
            <a:ext cx="2832498" cy="307777"/>
          </a:xfrm>
          <a:prstGeom prst="rect">
            <a:avLst/>
          </a:prstGeom>
          <a:noFill/>
        </p:spPr>
        <p:txBody>
          <a:bodyPr wrap="square" rtlCol="0">
            <a:spAutoFit/>
          </a:bodyPr>
          <a:lstStyle/>
          <a:p>
            <a:r>
              <a:rPr lang="en-US" dirty="0">
                <a:solidFill>
                  <a:srgbClr val="132D29"/>
                </a:solidFill>
              </a:rPr>
              <a:t>Included in Current Subscription</a:t>
            </a:r>
          </a:p>
        </p:txBody>
      </p:sp>
      <p:sp>
        <p:nvSpPr>
          <p:cNvPr id="14" name="TextBox 13">
            <a:extLst>
              <a:ext uri="{FF2B5EF4-FFF2-40B4-BE49-F238E27FC236}">
                <a16:creationId xmlns:a16="http://schemas.microsoft.com/office/drawing/2014/main" id="{553C8469-566E-BEE6-2E47-737B3375BF42}"/>
              </a:ext>
            </a:extLst>
          </p:cNvPr>
          <p:cNvSpPr txBox="1"/>
          <p:nvPr/>
        </p:nvSpPr>
        <p:spPr>
          <a:xfrm>
            <a:off x="3539931" y="6484399"/>
            <a:ext cx="3256768" cy="307777"/>
          </a:xfrm>
          <a:prstGeom prst="rect">
            <a:avLst/>
          </a:prstGeom>
          <a:noFill/>
        </p:spPr>
        <p:txBody>
          <a:bodyPr wrap="square" rtlCol="0">
            <a:spAutoFit/>
          </a:bodyPr>
          <a:lstStyle/>
          <a:p>
            <a:r>
              <a:rPr lang="en-US" dirty="0">
                <a:solidFill>
                  <a:srgbClr val="132D29"/>
                </a:solidFill>
              </a:rPr>
              <a:t>Optional Add-on</a:t>
            </a:r>
          </a:p>
        </p:txBody>
      </p:sp>
      <p:pic>
        <p:nvPicPr>
          <p:cNvPr id="15" name="Graphic 14" descr="Checkbox Checked with solid fill">
            <a:extLst>
              <a:ext uri="{FF2B5EF4-FFF2-40B4-BE49-F238E27FC236}">
                <a16:creationId xmlns:a16="http://schemas.microsoft.com/office/drawing/2014/main" id="{E14AAC6A-45D8-4B65-1D94-E243F36C779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65" y="1162568"/>
            <a:ext cx="436323" cy="436323"/>
          </a:xfrm>
          <a:prstGeom prst="rect">
            <a:avLst/>
          </a:prstGeom>
        </p:spPr>
      </p:pic>
      <p:pic>
        <p:nvPicPr>
          <p:cNvPr id="16" name="Graphic 15" descr="Badge Follow with solid fill">
            <a:extLst>
              <a:ext uri="{FF2B5EF4-FFF2-40B4-BE49-F238E27FC236}">
                <a16:creationId xmlns:a16="http://schemas.microsoft.com/office/drawing/2014/main" id="{EACFB64B-EFD7-F630-6B8F-FBA33E99C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12467" y="1316973"/>
            <a:ext cx="318942" cy="318942"/>
          </a:xfrm>
          <a:prstGeom prst="rect">
            <a:avLst/>
          </a:prstGeom>
        </p:spPr>
      </p:pic>
      <p:pic>
        <p:nvPicPr>
          <p:cNvPr id="21" name="Graphic 20" descr="Badge Follow with solid fill">
            <a:extLst>
              <a:ext uri="{FF2B5EF4-FFF2-40B4-BE49-F238E27FC236}">
                <a16:creationId xmlns:a16="http://schemas.microsoft.com/office/drawing/2014/main" id="{110A5951-6D0A-222E-06AF-E9DAE7AEE78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12467" y="4026425"/>
            <a:ext cx="318942" cy="318942"/>
          </a:xfrm>
          <a:prstGeom prst="rect">
            <a:avLst/>
          </a:prstGeom>
        </p:spPr>
      </p:pic>
      <p:pic>
        <p:nvPicPr>
          <p:cNvPr id="3" name="Picture 2" descr="A screenshot of a graph&#10;&#10;AI-generated content may be incorrect.">
            <a:extLst>
              <a:ext uri="{FF2B5EF4-FFF2-40B4-BE49-F238E27FC236}">
                <a16:creationId xmlns:a16="http://schemas.microsoft.com/office/drawing/2014/main" id="{792CC3FB-7460-F083-D2ED-3F2C4217CD48}"/>
              </a:ext>
            </a:extLst>
          </p:cNvPr>
          <p:cNvPicPr>
            <a:picLocks noChangeAspect="1"/>
          </p:cNvPicPr>
          <p:nvPr/>
        </p:nvPicPr>
        <p:blipFill>
          <a:blip r:embed="rId7"/>
          <a:stretch>
            <a:fillRect/>
          </a:stretch>
        </p:blipFill>
        <p:spPr>
          <a:xfrm>
            <a:off x="402930" y="1316973"/>
            <a:ext cx="5858436" cy="4950025"/>
          </a:xfrm>
          <a:prstGeom prst="rect">
            <a:avLst/>
          </a:prstGeom>
        </p:spPr>
      </p:pic>
      <p:pic>
        <p:nvPicPr>
          <p:cNvPr id="5" name="Picture 4">
            <a:extLst>
              <a:ext uri="{FF2B5EF4-FFF2-40B4-BE49-F238E27FC236}">
                <a16:creationId xmlns:a16="http://schemas.microsoft.com/office/drawing/2014/main" id="{8EAB00AE-D310-7FE9-3841-D77D8AA5518D}"/>
              </a:ext>
            </a:extLst>
          </p:cNvPr>
          <p:cNvPicPr>
            <a:picLocks noChangeAspect="1"/>
          </p:cNvPicPr>
          <p:nvPr/>
        </p:nvPicPr>
        <p:blipFill>
          <a:blip r:embed="rId8"/>
          <a:stretch>
            <a:fillRect/>
          </a:stretch>
        </p:blipFill>
        <p:spPr>
          <a:xfrm>
            <a:off x="6612467" y="1712115"/>
            <a:ext cx="5477022" cy="1392156"/>
          </a:xfrm>
          <a:prstGeom prst="rect">
            <a:avLst/>
          </a:prstGeom>
        </p:spPr>
      </p:pic>
      <p:pic>
        <p:nvPicPr>
          <p:cNvPr id="9" name="Picture 8">
            <a:extLst>
              <a:ext uri="{FF2B5EF4-FFF2-40B4-BE49-F238E27FC236}">
                <a16:creationId xmlns:a16="http://schemas.microsoft.com/office/drawing/2014/main" id="{CF54626A-3B07-8C4A-3925-F5CD0AEE4C5A}"/>
              </a:ext>
            </a:extLst>
          </p:cNvPr>
          <p:cNvPicPr>
            <a:picLocks noChangeAspect="1"/>
          </p:cNvPicPr>
          <p:nvPr/>
        </p:nvPicPr>
        <p:blipFill>
          <a:blip r:embed="rId9"/>
          <a:stretch>
            <a:fillRect/>
          </a:stretch>
        </p:blipFill>
        <p:spPr>
          <a:xfrm>
            <a:off x="6720682" y="4449206"/>
            <a:ext cx="5260591" cy="1091821"/>
          </a:xfrm>
          <a:prstGeom prst="rect">
            <a:avLst/>
          </a:prstGeom>
        </p:spPr>
      </p:pic>
    </p:spTree>
    <p:extLst>
      <p:ext uri="{BB962C8B-B14F-4D97-AF65-F5344CB8AC3E}">
        <p14:creationId xmlns:p14="http://schemas.microsoft.com/office/powerpoint/2010/main" val="33837945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3">
          <a:extLst>
            <a:ext uri="{FF2B5EF4-FFF2-40B4-BE49-F238E27FC236}">
              <a16:creationId xmlns:a16="http://schemas.microsoft.com/office/drawing/2014/main" id="{B18A52D3-1607-28E5-BE61-451D548F28C8}"/>
            </a:ext>
          </a:extLst>
        </p:cNvPr>
        <p:cNvGrpSpPr/>
        <p:nvPr/>
      </p:nvGrpSpPr>
      <p:grpSpPr>
        <a:xfrm>
          <a:off x="0" y="0"/>
          <a:ext cx="0" cy="0"/>
          <a:chOff x="0" y="0"/>
          <a:chExt cx="0" cy="0"/>
        </a:xfrm>
      </p:grpSpPr>
      <p:sp>
        <p:nvSpPr>
          <p:cNvPr id="514" name="Google Shape;514;p33">
            <a:extLst>
              <a:ext uri="{FF2B5EF4-FFF2-40B4-BE49-F238E27FC236}">
                <a16:creationId xmlns:a16="http://schemas.microsoft.com/office/drawing/2014/main" id="{0A70AB64-9D60-2762-7E4A-205409EC7F8E}"/>
              </a:ext>
            </a:extLst>
          </p:cNvPr>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b="0" dirty="0"/>
              <a:t>Additional Offerings: Continue to </a:t>
            </a:r>
            <a:r>
              <a:rPr lang="en-US" dirty="0"/>
              <a:t>ASSESS </a:t>
            </a:r>
            <a:endParaRPr dirty="0"/>
          </a:p>
        </p:txBody>
      </p:sp>
      <p:pic>
        <p:nvPicPr>
          <p:cNvPr id="2054" name="Picture 6" descr="NCS logo">
            <a:extLst>
              <a:ext uri="{FF2B5EF4-FFF2-40B4-BE49-F238E27FC236}">
                <a16:creationId xmlns:a16="http://schemas.microsoft.com/office/drawing/2014/main" id="{CAD60604-B458-0707-60DE-445C5F3A91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2554" y="1190630"/>
            <a:ext cx="2037414" cy="10359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SOA logo">
            <a:extLst>
              <a:ext uri="{FF2B5EF4-FFF2-40B4-BE49-F238E27FC236}">
                <a16:creationId xmlns:a16="http://schemas.microsoft.com/office/drawing/2014/main" id="{EDC4CEA2-CD5A-32D7-798D-8CA67AECD3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259" y="2552394"/>
            <a:ext cx="2037414" cy="10359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BS logo">
            <a:extLst>
              <a:ext uri="{FF2B5EF4-FFF2-40B4-BE49-F238E27FC236}">
                <a16:creationId xmlns:a16="http://schemas.microsoft.com/office/drawing/2014/main" id="{BCDA2972-3011-34A6-85CD-C67ED271C5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69676" y="2552395"/>
            <a:ext cx="2037415" cy="10359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LES logo">
            <a:extLst>
              <a:ext uri="{FF2B5EF4-FFF2-40B4-BE49-F238E27FC236}">
                <a16:creationId xmlns:a16="http://schemas.microsoft.com/office/drawing/2014/main" id="{51D5ADFB-E3B1-6A34-7B14-40013B99F6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9259" y="3718835"/>
            <a:ext cx="2037414" cy="10359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ES logo">
            <a:extLst>
              <a:ext uri="{FF2B5EF4-FFF2-40B4-BE49-F238E27FC236}">
                <a16:creationId xmlns:a16="http://schemas.microsoft.com/office/drawing/2014/main" id="{5CEAC6D9-93BC-B065-150E-035B96E901E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69676" y="3718834"/>
            <a:ext cx="2037414" cy="10359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ES-LE logo">
            <a:extLst>
              <a:ext uri="{FF2B5EF4-FFF2-40B4-BE49-F238E27FC236}">
                <a16:creationId xmlns:a16="http://schemas.microsoft.com/office/drawing/2014/main" id="{90334895-1D54-AE09-7B31-FDA4FB45131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6990" y="4721557"/>
            <a:ext cx="2672369" cy="13588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A2A236E-EB72-C629-A434-360E33D3FA61}"/>
              </a:ext>
            </a:extLst>
          </p:cNvPr>
          <p:cNvSpPr/>
          <p:nvPr/>
        </p:nvSpPr>
        <p:spPr>
          <a:xfrm>
            <a:off x="135367" y="2430051"/>
            <a:ext cx="4511789" cy="3650338"/>
          </a:xfrm>
          <a:prstGeom prst="rect">
            <a:avLst/>
          </a:prstGeom>
          <a:noFill/>
          <a:ln>
            <a:solidFill>
              <a:srgbClr val="132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ckbox Checked with solid fill">
            <a:extLst>
              <a:ext uri="{FF2B5EF4-FFF2-40B4-BE49-F238E27FC236}">
                <a16:creationId xmlns:a16="http://schemas.microsoft.com/office/drawing/2014/main" id="{A24D44A4-9700-4230-4E58-B29AABD6A9A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5435" y="6421677"/>
            <a:ext cx="436323" cy="436323"/>
          </a:xfrm>
          <a:prstGeom prst="rect">
            <a:avLst/>
          </a:prstGeom>
        </p:spPr>
      </p:pic>
      <p:pic>
        <p:nvPicPr>
          <p:cNvPr id="9" name="Graphic 8" descr="Badge Follow with solid fill">
            <a:extLst>
              <a:ext uri="{FF2B5EF4-FFF2-40B4-BE49-F238E27FC236}">
                <a16:creationId xmlns:a16="http://schemas.microsoft.com/office/drawing/2014/main" id="{11FF3878-44A1-0D84-E28B-82CAF812370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63503" y="6490300"/>
            <a:ext cx="318942" cy="318942"/>
          </a:xfrm>
          <a:prstGeom prst="rect">
            <a:avLst/>
          </a:prstGeom>
        </p:spPr>
      </p:pic>
      <p:sp>
        <p:nvSpPr>
          <p:cNvPr id="10" name="TextBox 9">
            <a:extLst>
              <a:ext uri="{FF2B5EF4-FFF2-40B4-BE49-F238E27FC236}">
                <a16:creationId xmlns:a16="http://schemas.microsoft.com/office/drawing/2014/main" id="{F220AAE8-B815-E543-E924-4193256C3A10}"/>
              </a:ext>
            </a:extLst>
          </p:cNvPr>
          <p:cNvSpPr txBox="1"/>
          <p:nvPr/>
        </p:nvSpPr>
        <p:spPr>
          <a:xfrm>
            <a:off x="431005" y="6485949"/>
            <a:ext cx="2832498" cy="307777"/>
          </a:xfrm>
          <a:prstGeom prst="rect">
            <a:avLst/>
          </a:prstGeom>
          <a:noFill/>
        </p:spPr>
        <p:txBody>
          <a:bodyPr wrap="square" rtlCol="0">
            <a:spAutoFit/>
          </a:bodyPr>
          <a:lstStyle/>
          <a:p>
            <a:r>
              <a:rPr lang="en-US" dirty="0">
                <a:solidFill>
                  <a:srgbClr val="132D29"/>
                </a:solidFill>
              </a:rPr>
              <a:t>Included in Current Subscription</a:t>
            </a:r>
          </a:p>
        </p:txBody>
      </p:sp>
      <p:sp>
        <p:nvSpPr>
          <p:cNvPr id="11" name="TextBox 10">
            <a:extLst>
              <a:ext uri="{FF2B5EF4-FFF2-40B4-BE49-F238E27FC236}">
                <a16:creationId xmlns:a16="http://schemas.microsoft.com/office/drawing/2014/main" id="{6AC81BD7-3ADE-66F9-71F3-1633F27ADD61}"/>
              </a:ext>
            </a:extLst>
          </p:cNvPr>
          <p:cNvSpPr txBox="1"/>
          <p:nvPr/>
        </p:nvSpPr>
        <p:spPr>
          <a:xfrm>
            <a:off x="3514879" y="6484399"/>
            <a:ext cx="3256768" cy="307777"/>
          </a:xfrm>
          <a:prstGeom prst="rect">
            <a:avLst/>
          </a:prstGeom>
          <a:noFill/>
        </p:spPr>
        <p:txBody>
          <a:bodyPr wrap="square" rtlCol="0">
            <a:spAutoFit/>
          </a:bodyPr>
          <a:lstStyle/>
          <a:p>
            <a:r>
              <a:rPr lang="en-US" dirty="0">
                <a:solidFill>
                  <a:srgbClr val="132D29"/>
                </a:solidFill>
              </a:rPr>
              <a:t>Optional Add-on</a:t>
            </a:r>
          </a:p>
        </p:txBody>
      </p:sp>
      <p:pic>
        <p:nvPicPr>
          <p:cNvPr id="12" name="Graphic 11" descr="Checkbox Checked with solid fill">
            <a:extLst>
              <a:ext uri="{FF2B5EF4-FFF2-40B4-BE49-F238E27FC236}">
                <a16:creationId xmlns:a16="http://schemas.microsoft.com/office/drawing/2014/main" id="{58DC3AFD-CBE0-95BC-E8C4-C04E5ECDC7C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0858" y="1154869"/>
            <a:ext cx="436323" cy="436323"/>
          </a:xfrm>
          <a:prstGeom prst="rect">
            <a:avLst/>
          </a:prstGeom>
        </p:spPr>
      </p:pic>
      <p:pic>
        <p:nvPicPr>
          <p:cNvPr id="13" name="Graphic 12" descr="Badge Follow with solid fill">
            <a:extLst>
              <a:ext uri="{FF2B5EF4-FFF2-40B4-BE49-F238E27FC236}">
                <a16:creationId xmlns:a16="http://schemas.microsoft.com/office/drawing/2014/main" id="{3C8ED3D2-4B18-5BD7-C009-C99D50BBE06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2063" y="2067800"/>
            <a:ext cx="318942" cy="318942"/>
          </a:xfrm>
          <a:prstGeom prst="rect">
            <a:avLst/>
          </a:prstGeom>
        </p:spPr>
      </p:pic>
      <p:pic>
        <p:nvPicPr>
          <p:cNvPr id="16" name="Picture 15">
            <a:extLst>
              <a:ext uri="{FF2B5EF4-FFF2-40B4-BE49-F238E27FC236}">
                <a16:creationId xmlns:a16="http://schemas.microsoft.com/office/drawing/2014/main" id="{D2F207F2-FB18-7D7A-8708-3F0B25882EF7}"/>
              </a:ext>
            </a:extLst>
          </p:cNvPr>
          <p:cNvPicPr>
            <a:picLocks noChangeAspect="1"/>
          </p:cNvPicPr>
          <p:nvPr/>
        </p:nvPicPr>
        <p:blipFill>
          <a:blip r:embed="rId13"/>
          <a:stretch>
            <a:fillRect/>
          </a:stretch>
        </p:blipFill>
        <p:spPr>
          <a:xfrm>
            <a:off x="6053769" y="1252315"/>
            <a:ext cx="2857500" cy="676275"/>
          </a:xfrm>
          <a:prstGeom prst="rect">
            <a:avLst/>
          </a:prstGeom>
        </p:spPr>
      </p:pic>
      <p:pic>
        <p:nvPicPr>
          <p:cNvPr id="17" name="Picture 16">
            <a:extLst>
              <a:ext uri="{FF2B5EF4-FFF2-40B4-BE49-F238E27FC236}">
                <a16:creationId xmlns:a16="http://schemas.microsoft.com/office/drawing/2014/main" id="{09600DCC-34DE-A439-A976-4434ECEAECB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70319">
            <a:off x="9251025" y="1123711"/>
            <a:ext cx="2331145" cy="5386270"/>
          </a:xfrm>
          <a:prstGeom prst="rect">
            <a:avLst/>
          </a:prstGeom>
        </p:spPr>
      </p:pic>
      <p:pic>
        <p:nvPicPr>
          <p:cNvPr id="18" name="Picture 17">
            <a:extLst>
              <a:ext uri="{FF2B5EF4-FFF2-40B4-BE49-F238E27FC236}">
                <a16:creationId xmlns:a16="http://schemas.microsoft.com/office/drawing/2014/main" id="{6064D1DF-FF18-587E-40B1-C91634950EE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833953" y="1989093"/>
            <a:ext cx="3268234" cy="3483871"/>
          </a:xfrm>
          <a:prstGeom prst="rect">
            <a:avLst/>
          </a:prstGeom>
        </p:spPr>
      </p:pic>
      <p:pic>
        <p:nvPicPr>
          <p:cNvPr id="15" name="Picture 14">
            <a:extLst>
              <a:ext uri="{FF2B5EF4-FFF2-40B4-BE49-F238E27FC236}">
                <a16:creationId xmlns:a16="http://schemas.microsoft.com/office/drawing/2014/main" id="{7B18F619-89D9-1217-73B0-2487420FF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53769" y="3527092"/>
            <a:ext cx="2931959" cy="2720161"/>
          </a:xfrm>
          <a:prstGeom prst="rect">
            <a:avLst/>
          </a:prstGeom>
        </p:spPr>
      </p:pic>
      <p:pic>
        <p:nvPicPr>
          <p:cNvPr id="19" name="Graphic 18" descr="Badge Follow with solid fill">
            <a:extLst>
              <a:ext uri="{FF2B5EF4-FFF2-40B4-BE49-F238E27FC236}">
                <a16:creationId xmlns:a16="http://schemas.microsoft.com/office/drawing/2014/main" id="{E44C5483-5A2C-81C0-B42F-95E3722B755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10792" y="1653085"/>
            <a:ext cx="318942" cy="318942"/>
          </a:xfrm>
          <a:prstGeom prst="rect">
            <a:avLst/>
          </a:prstGeom>
        </p:spPr>
      </p:pic>
      <p:pic>
        <p:nvPicPr>
          <p:cNvPr id="20" name="Graphic 19" descr="Badge Follow with solid fill">
            <a:extLst>
              <a:ext uri="{FF2B5EF4-FFF2-40B4-BE49-F238E27FC236}">
                <a16:creationId xmlns:a16="http://schemas.microsoft.com/office/drawing/2014/main" id="{1E824CCC-F517-B902-AF1E-6B407663E34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78967" y="5963452"/>
            <a:ext cx="318942" cy="318942"/>
          </a:xfrm>
          <a:prstGeom prst="rect">
            <a:avLst/>
          </a:prstGeom>
        </p:spPr>
      </p:pic>
      <p:pic>
        <p:nvPicPr>
          <p:cNvPr id="21" name="Graphic 20" descr="Badge Follow with solid fill">
            <a:extLst>
              <a:ext uri="{FF2B5EF4-FFF2-40B4-BE49-F238E27FC236}">
                <a16:creationId xmlns:a16="http://schemas.microsoft.com/office/drawing/2014/main" id="{24311B90-B5B0-D0CC-F07F-4C7EC51EEAA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310517" y="1092844"/>
            <a:ext cx="318942" cy="318942"/>
          </a:xfrm>
          <a:prstGeom prst="rect">
            <a:avLst/>
          </a:prstGeom>
        </p:spPr>
      </p:pic>
    </p:spTree>
    <p:extLst>
      <p:ext uri="{BB962C8B-B14F-4D97-AF65-F5344CB8AC3E}">
        <p14:creationId xmlns:p14="http://schemas.microsoft.com/office/powerpoint/2010/main" val="19633525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28"/>
        <p:cNvGrpSpPr/>
        <p:nvPr/>
      </p:nvGrpSpPr>
      <p:grpSpPr>
        <a:xfrm>
          <a:off x="0" y="0"/>
          <a:ext cx="0" cy="0"/>
          <a:chOff x="0" y="0"/>
          <a:chExt cx="0" cy="0"/>
        </a:xfrm>
      </p:grpSpPr>
      <p:sp>
        <p:nvSpPr>
          <p:cNvPr id="529" name="Google Shape;529;p35"/>
          <p:cNvSpPr txBox="1">
            <a:spLocks noGrp="1"/>
          </p:cNvSpPr>
          <p:nvPr>
            <p:ph type="title"/>
          </p:nvPr>
        </p:nvSpPr>
        <p:spPr>
          <a:xfrm>
            <a:off x="780596" y="4239052"/>
            <a:ext cx="4701918"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rgbClr val="E9F1DB"/>
              </a:buClr>
              <a:buSzPts val="4500"/>
              <a:buFont typeface="Gill Sans"/>
              <a:buNone/>
            </a:pPr>
            <a:r>
              <a:rPr lang="en-US" sz="6400" dirty="0">
                <a:solidFill>
                  <a:schemeClr val="lt1"/>
                </a:solidFill>
              </a:rPr>
              <a:t>Thank you!</a:t>
            </a:r>
            <a:endParaRPr sz="6400" dirty="0"/>
          </a:p>
        </p:txBody>
      </p:sp>
      <p:sp>
        <p:nvSpPr>
          <p:cNvPr id="530" name="Google Shape;530;p35"/>
          <p:cNvSpPr txBox="1"/>
          <p:nvPr/>
        </p:nvSpPr>
        <p:spPr>
          <a:xfrm>
            <a:off x="6453817" y="2965327"/>
            <a:ext cx="5114908" cy="2834111"/>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None/>
            </a:pPr>
            <a:r>
              <a:rPr lang="en-US" sz="2667" dirty="0">
                <a:solidFill>
                  <a:srgbClr val="FFFFFF"/>
                </a:solidFill>
                <a:latin typeface="Arial"/>
                <a:ea typeface="Arial"/>
                <a:cs typeface="Arial"/>
                <a:sym typeface="Arial"/>
              </a:rPr>
              <a:t>Tobin McKearin</a:t>
            </a:r>
            <a:endParaRPr dirty="0"/>
          </a:p>
          <a:p>
            <a:pPr marL="0" marR="0" lvl="0" indent="0" algn="l" rtl="0">
              <a:spcBef>
                <a:spcPts val="0"/>
              </a:spcBef>
              <a:spcAft>
                <a:spcPts val="0"/>
              </a:spcAft>
              <a:buNone/>
            </a:pPr>
            <a:r>
              <a:rPr lang="en-US" sz="2667" dirty="0">
                <a:solidFill>
                  <a:srgbClr val="FFFFFF"/>
                </a:solidFill>
                <a:latin typeface="Arial"/>
                <a:ea typeface="Arial"/>
                <a:cs typeface="Arial"/>
                <a:sym typeface="Arial"/>
              </a:rPr>
              <a:t>COO</a:t>
            </a:r>
            <a:endParaRPr dirty="0"/>
          </a:p>
          <a:p>
            <a:pPr marL="0" marR="0" lvl="0" indent="0" algn="l" rtl="0">
              <a:spcBef>
                <a:spcPts val="0"/>
              </a:spcBef>
              <a:spcAft>
                <a:spcPts val="0"/>
              </a:spcAft>
              <a:buNone/>
            </a:pPr>
            <a:r>
              <a:rPr lang="en-US" sz="2667" dirty="0">
                <a:solidFill>
                  <a:srgbClr val="FFFFFF"/>
                </a:solidFill>
                <a:latin typeface="Arial"/>
                <a:ea typeface="Arial"/>
                <a:cs typeface="Arial"/>
                <a:sym typeface="Arial"/>
              </a:rPr>
              <a:t>Polco/National Research Center</a:t>
            </a:r>
            <a:endParaRPr dirty="0"/>
          </a:p>
          <a:p>
            <a:pPr marL="0" marR="0" lvl="0" indent="0" algn="l" rtl="0">
              <a:spcBef>
                <a:spcPts val="0"/>
              </a:spcBef>
              <a:spcAft>
                <a:spcPts val="0"/>
              </a:spcAft>
              <a:buNone/>
            </a:pPr>
            <a:r>
              <a:rPr lang="en-US" sz="2667" dirty="0">
                <a:solidFill>
                  <a:srgbClr val="FFFFFF"/>
                </a:solidFill>
              </a:rPr>
              <a:t>tobin</a:t>
            </a:r>
            <a:r>
              <a:rPr lang="en-US" sz="2667" dirty="0">
                <a:solidFill>
                  <a:srgbClr val="FFFFFF"/>
                </a:solidFill>
                <a:latin typeface="Arial"/>
                <a:ea typeface="Arial"/>
                <a:cs typeface="Arial"/>
                <a:sym typeface="Arial"/>
              </a:rPr>
              <a:t>@polco.us</a:t>
            </a:r>
            <a:endParaRPr dirty="0"/>
          </a:p>
          <a:p>
            <a:pPr marL="0" marR="0" lvl="0" indent="0" algn="l" rtl="0">
              <a:spcBef>
                <a:spcPts val="0"/>
              </a:spcBef>
              <a:spcAft>
                <a:spcPts val="0"/>
              </a:spcAft>
              <a:buNone/>
            </a:pPr>
            <a:endParaRPr sz="2667" dirty="0">
              <a:solidFill>
                <a:srgbClr val="FFFFFF"/>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A1057F45-BC11-955E-09EA-67DE1267D004}"/>
              </a:ext>
            </a:extLst>
          </p:cNvPr>
          <p:cNvCxnSpPr>
            <a:cxnSpLocks/>
          </p:cNvCxnSpPr>
          <p:nvPr/>
        </p:nvCxnSpPr>
        <p:spPr>
          <a:xfrm>
            <a:off x="5738184" y="3821987"/>
            <a:ext cx="0" cy="15977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Google Shape;523;p34">
            <a:extLst>
              <a:ext uri="{FF2B5EF4-FFF2-40B4-BE49-F238E27FC236}">
                <a16:creationId xmlns:a16="http://schemas.microsoft.com/office/drawing/2014/main" id="{42CD6EF4-6F0A-7814-86F1-07650AE6A0D1}"/>
              </a:ext>
            </a:extLst>
          </p:cNvPr>
          <p:cNvSpPr txBox="1">
            <a:spLocks/>
          </p:cNvSpPr>
          <p:nvPr/>
        </p:nvSpPr>
        <p:spPr>
          <a:xfrm>
            <a:off x="0" y="679679"/>
            <a:ext cx="12192000" cy="297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2800"/>
              <a:buFont typeface="Roboto"/>
              <a:buNone/>
              <a:defRPr sz="2800" b="1" i="0" u="none" strike="noStrike" cap="none">
                <a:solidFill>
                  <a:schemeClr val="dk1"/>
                </a:solidFill>
                <a:latin typeface="Roboto"/>
                <a:ea typeface="Roboto"/>
                <a:cs typeface="Roboto"/>
                <a:sym typeface="Roboto"/>
              </a:defRPr>
            </a:lvl9pPr>
          </a:lstStyle>
          <a:p>
            <a:pPr algn="ctr">
              <a:buFont typeface="Gothic A1"/>
              <a:buNone/>
            </a:pPr>
            <a:r>
              <a:rPr lang="en-US" sz="8000" dirty="0">
                <a:solidFill>
                  <a:schemeClr val="bg1"/>
                </a:solidFill>
                <a:latin typeface="+mj-lt"/>
                <a:ea typeface="Gill Sans"/>
                <a:cs typeface="Gill Sans"/>
                <a:sym typeface="Gill Sans"/>
              </a:rPr>
              <a:t>Questions?</a:t>
            </a: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230617" y="119008"/>
            <a:ext cx="101160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lt1"/>
                </a:solidFill>
                <a:latin typeface="Arial"/>
                <a:ea typeface="Arial"/>
                <a:cs typeface="Arial"/>
                <a:sym typeface="Arial"/>
              </a:rPr>
              <a:t>The NCS</a:t>
            </a:r>
            <a:r>
              <a:rPr lang="en-US" sz="3200" b="1" dirty="0">
                <a:solidFill>
                  <a:schemeClr val="lt1"/>
                </a:solidFill>
                <a:latin typeface="Arial"/>
                <a:ea typeface="Arial"/>
                <a:cs typeface="Arial"/>
                <a:sym typeface="Arial"/>
              </a:rPr>
              <a:t>™</a:t>
            </a:r>
            <a:r>
              <a:rPr lang="en-US" sz="3200" b="1" i="0" u="none" strike="noStrike" cap="none" dirty="0">
                <a:solidFill>
                  <a:schemeClr val="lt1"/>
                </a:solidFill>
                <a:latin typeface="Arial"/>
                <a:ea typeface="Arial"/>
                <a:cs typeface="Arial"/>
                <a:sym typeface="Arial"/>
              </a:rPr>
              <a:t> Facets of Community Livability</a:t>
            </a:r>
            <a:endParaRPr dirty="0"/>
          </a:p>
        </p:txBody>
      </p:sp>
      <p:graphicFrame>
        <p:nvGraphicFramePr>
          <p:cNvPr id="8" name="Diagram 7">
            <a:extLst>
              <a:ext uri="{FF2B5EF4-FFF2-40B4-BE49-F238E27FC236}">
                <a16:creationId xmlns:a16="http://schemas.microsoft.com/office/drawing/2014/main" id="{EDB916FC-7DAE-1245-C0C4-3DFA016D8A1B}"/>
              </a:ext>
            </a:extLst>
          </p:cNvPr>
          <p:cNvGraphicFramePr/>
          <p:nvPr>
            <p:extLst>
              <p:ext uri="{D42A27DB-BD31-4B8C-83A1-F6EECF244321}">
                <p14:modId xmlns:p14="http://schemas.microsoft.com/office/powerpoint/2010/main" val="2432338982"/>
              </p:ext>
            </p:extLst>
          </p:nvPr>
        </p:nvGraphicFramePr>
        <p:xfrm>
          <a:off x="-375136" y="1324706"/>
          <a:ext cx="12192000" cy="5158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173;p4">
            <a:extLst>
              <a:ext uri="{FF2B5EF4-FFF2-40B4-BE49-F238E27FC236}">
                <a16:creationId xmlns:a16="http://schemas.microsoft.com/office/drawing/2014/main" id="{53845432-2649-5A70-5EA3-1872EC861B83}"/>
              </a:ext>
            </a:extLst>
          </p:cNvPr>
          <p:cNvPicPr preferRelativeResize="0">
            <a:picLocks/>
          </p:cNvPicPr>
          <p:nvPr/>
        </p:nvPicPr>
        <p:blipFill rotWithShape="1">
          <a:blip r:embed="rId8" cstate="screen">
            <a:alphaModFix/>
            <a:extLst>
              <a:ext uri="{28A0092B-C50C-407E-A947-70E740481C1C}">
                <a14:useLocalDpi xmlns:a14="http://schemas.microsoft.com/office/drawing/2010/main"/>
              </a:ext>
            </a:extLst>
          </a:blip>
          <a:srcRect/>
          <a:stretch/>
        </p:blipFill>
        <p:spPr>
          <a:xfrm>
            <a:off x="136024" y="5738648"/>
            <a:ext cx="1881962" cy="9940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178"/>
        <p:cNvGrpSpPr/>
        <p:nvPr/>
      </p:nvGrpSpPr>
      <p:grpSpPr>
        <a:xfrm>
          <a:off x="0" y="0"/>
          <a:ext cx="0" cy="0"/>
          <a:chOff x="0" y="0"/>
          <a:chExt cx="0" cy="0"/>
        </a:xfrm>
      </p:grpSpPr>
      <p:sp>
        <p:nvSpPr>
          <p:cNvPr id="179" name="Google Shape;179;p5"/>
          <p:cNvSpPr txBox="1">
            <a:spLocks noGrp="1"/>
          </p:cNvSpPr>
          <p:nvPr>
            <p:ph type="title"/>
          </p:nvPr>
        </p:nvSpPr>
        <p:spPr>
          <a:xfrm>
            <a:off x="135367" y="128533"/>
            <a:ext cx="10116000" cy="76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Roboto"/>
              <a:buNone/>
            </a:pPr>
            <a:r>
              <a:rPr lang="en-US" sz="2800" b="1" dirty="0">
                <a:solidFill>
                  <a:schemeClr val="lt1"/>
                </a:solidFill>
                <a:latin typeface="Arial"/>
                <a:ea typeface="Arial"/>
                <a:cs typeface="Arial"/>
                <a:sym typeface="Arial"/>
              </a:rPr>
              <a:t>The National Community Survey™ in Anna</a:t>
            </a:r>
            <a:endParaRPr sz="2400" dirty="0">
              <a:solidFill>
                <a:schemeClr val="lt1"/>
              </a:solidFill>
              <a:latin typeface="Arial"/>
              <a:ea typeface="Arial"/>
              <a:cs typeface="Arial"/>
              <a:sym typeface="Arial"/>
            </a:endParaRPr>
          </a:p>
        </p:txBody>
      </p:sp>
      <p:sp>
        <p:nvSpPr>
          <p:cNvPr id="180" name="Google Shape;180;p5"/>
          <p:cNvSpPr/>
          <p:nvPr/>
        </p:nvSpPr>
        <p:spPr>
          <a:xfrm>
            <a:off x="0" y="1587500"/>
            <a:ext cx="12192000" cy="4432300"/>
          </a:xfrm>
          <a:prstGeom prst="rect">
            <a:avLst/>
          </a:prstGeom>
          <a:solidFill>
            <a:schemeClr val="lt1">
              <a:alpha val="75686"/>
            </a:schemeClr>
          </a:solidFill>
          <a:ln>
            <a:noFill/>
          </a:ln>
        </p:spPr>
        <p:txBody>
          <a:bodyPr spcFirstLastPara="1" wrap="square" lIns="91425" tIns="45700" rIns="91425" bIns="45700" anchor="ctr" anchorCtr="0">
            <a:noAutofit/>
          </a:bodyPr>
          <a:lstStyle/>
          <a:p>
            <a:pPr marL="0" marR="0" lvl="0" indent="0" algn="l" rtl="0">
              <a:spcBef>
                <a:spcPts val="200"/>
              </a:spcBef>
              <a:spcAft>
                <a:spcPts val="0"/>
              </a:spcAft>
              <a:buNone/>
            </a:pPr>
            <a:r>
              <a:rPr lang="en-US" sz="2400" b="1" dirty="0">
                <a:solidFill>
                  <a:srgbClr val="263E42"/>
                </a:solidFill>
                <a:latin typeface="Arial"/>
                <a:ea typeface="Arial"/>
                <a:cs typeface="Arial"/>
                <a:sym typeface="Arial"/>
              </a:rPr>
              <a:t>The NCS™ for Anna, TX</a:t>
            </a:r>
            <a:endParaRPr dirty="0"/>
          </a:p>
          <a:p>
            <a:pPr marL="380972" marR="0" lvl="0" indent="-253982" algn="l" rtl="0">
              <a:spcBef>
                <a:spcPts val="200"/>
              </a:spcBef>
              <a:spcAft>
                <a:spcPts val="0"/>
              </a:spcAft>
              <a:buClr>
                <a:srgbClr val="263E42"/>
              </a:buClr>
              <a:buSzPts val="1200"/>
              <a:buFont typeface="Gill Sans"/>
              <a:buChar char="●"/>
            </a:pPr>
            <a:r>
              <a:rPr lang="en-US" sz="2400" dirty="0">
                <a:solidFill>
                  <a:srgbClr val="263E42"/>
                </a:solidFill>
              </a:rPr>
              <a:t>2</a:t>
            </a:r>
            <a:r>
              <a:rPr lang="en-US" sz="2400" baseline="30000" dirty="0">
                <a:solidFill>
                  <a:srgbClr val="263E42"/>
                </a:solidFill>
              </a:rPr>
              <a:t>nd</a:t>
            </a:r>
            <a:r>
              <a:rPr lang="en-US" sz="2400" dirty="0">
                <a:solidFill>
                  <a:srgbClr val="263E42"/>
                </a:solidFill>
              </a:rPr>
              <a:t> </a:t>
            </a:r>
            <a:r>
              <a:rPr lang="en-US" sz="2400" dirty="0">
                <a:solidFill>
                  <a:srgbClr val="263E42"/>
                </a:solidFill>
                <a:latin typeface="Arial"/>
                <a:ea typeface="Arial"/>
                <a:cs typeface="Arial"/>
                <a:sym typeface="Arial"/>
              </a:rPr>
              <a:t>time conducting The NCS (previous survey in </a:t>
            </a:r>
            <a:r>
              <a:rPr lang="en-US" sz="2400" dirty="0">
                <a:solidFill>
                  <a:srgbClr val="263E42"/>
                </a:solidFill>
              </a:rPr>
              <a:t>2022</a:t>
            </a:r>
            <a:r>
              <a:rPr lang="en-US" sz="2400" dirty="0">
                <a:solidFill>
                  <a:srgbClr val="263E42"/>
                </a:solidFill>
                <a:latin typeface="Arial"/>
                <a:ea typeface="Arial"/>
                <a:cs typeface="Arial"/>
                <a:sym typeface="Arial"/>
              </a:rPr>
              <a:t>)</a:t>
            </a:r>
            <a:endParaRPr dirty="0"/>
          </a:p>
          <a:p>
            <a:pPr marL="380972" marR="0" lvl="0" indent="-253982" algn="l" rtl="0">
              <a:spcBef>
                <a:spcPts val="200"/>
              </a:spcBef>
              <a:spcAft>
                <a:spcPts val="0"/>
              </a:spcAft>
              <a:buClr>
                <a:srgbClr val="263E42"/>
              </a:buClr>
              <a:buSzPts val="1200"/>
              <a:buFont typeface="Gill Sans"/>
              <a:buChar char="●"/>
            </a:pPr>
            <a:r>
              <a:rPr lang="en-US" sz="2400" dirty="0">
                <a:solidFill>
                  <a:srgbClr val="263E42"/>
                </a:solidFill>
                <a:latin typeface="Arial"/>
                <a:ea typeface="Arial"/>
                <a:cs typeface="Arial"/>
                <a:sym typeface="Arial"/>
              </a:rPr>
              <a:t>Survey conducted from </a:t>
            </a:r>
            <a:r>
              <a:rPr lang="en-US" sz="2400" dirty="0">
                <a:solidFill>
                  <a:srgbClr val="263E42"/>
                </a:solidFill>
              </a:rPr>
              <a:t>June 23, 2025</a:t>
            </a:r>
            <a:r>
              <a:rPr lang="en-US" sz="2400" dirty="0">
                <a:solidFill>
                  <a:srgbClr val="263E42"/>
                </a:solidFill>
                <a:latin typeface="Arial"/>
                <a:ea typeface="Arial"/>
                <a:cs typeface="Arial"/>
                <a:sym typeface="Arial"/>
              </a:rPr>
              <a:t> – </a:t>
            </a:r>
            <a:r>
              <a:rPr lang="en-US" sz="2400" dirty="0">
                <a:solidFill>
                  <a:srgbClr val="263E42"/>
                </a:solidFill>
              </a:rPr>
              <a:t>August 11, 2025</a:t>
            </a:r>
            <a:endParaRPr dirty="0"/>
          </a:p>
          <a:p>
            <a:pPr marL="380972" marR="0" lvl="0" indent="-253982" algn="l" rtl="0">
              <a:spcBef>
                <a:spcPts val="200"/>
              </a:spcBef>
              <a:spcAft>
                <a:spcPts val="0"/>
              </a:spcAft>
              <a:buClr>
                <a:srgbClr val="263E42"/>
              </a:buClr>
              <a:buSzPts val="1200"/>
              <a:buFont typeface="Gill Sans"/>
              <a:buChar char="●"/>
            </a:pPr>
            <a:r>
              <a:rPr lang="en-US" sz="2400" dirty="0">
                <a:solidFill>
                  <a:srgbClr val="263E42"/>
                </a:solidFill>
                <a:latin typeface="Arial"/>
                <a:ea typeface="Arial"/>
                <a:cs typeface="Arial"/>
                <a:sym typeface="Arial"/>
              </a:rPr>
              <a:t>Mailing approach employed:</a:t>
            </a:r>
            <a:endParaRPr dirty="0"/>
          </a:p>
          <a:p>
            <a:pPr marL="838150" marR="0" lvl="1" indent="-253982" algn="l" rtl="0">
              <a:spcBef>
                <a:spcPts val="200"/>
              </a:spcBef>
              <a:spcAft>
                <a:spcPts val="0"/>
              </a:spcAft>
              <a:buClr>
                <a:srgbClr val="263E42"/>
              </a:buClr>
              <a:buSzPts val="1200"/>
              <a:buFont typeface="Gill Sans"/>
              <a:buChar char="●"/>
            </a:pPr>
            <a:r>
              <a:rPr lang="en-US" sz="2400" b="0" i="0" u="none" strike="noStrike" cap="none" dirty="0">
                <a:solidFill>
                  <a:srgbClr val="263E42"/>
                </a:solidFill>
                <a:latin typeface="Arial"/>
                <a:ea typeface="Arial"/>
                <a:cs typeface="Arial"/>
                <a:sym typeface="Arial"/>
              </a:rPr>
              <a:t>Probability-based sample of </a:t>
            </a:r>
            <a:r>
              <a:rPr lang="en-US" sz="2400" dirty="0">
                <a:solidFill>
                  <a:srgbClr val="263E42"/>
                </a:solidFill>
              </a:rPr>
              <a:t>3,000</a:t>
            </a:r>
            <a:r>
              <a:rPr lang="en-US" sz="2400" b="0" i="0" u="none" strike="noStrike" cap="none" dirty="0">
                <a:solidFill>
                  <a:srgbClr val="263E42"/>
                </a:solidFill>
                <a:latin typeface="Arial"/>
                <a:ea typeface="Arial"/>
                <a:cs typeface="Arial"/>
                <a:sym typeface="Arial"/>
              </a:rPr>
              <a:t> randomly selected households</a:t>
            </a:r>
            <a:endParaRPr dirty="0"/>
          </a:p>
          <a:p>
            <a:pPr marL="838150" marR="0" lvl="1" indent="-253982" algn="l" rtl="0">
              <a:spcBef>
                <a:spcPts val="200"/>
              </a:spcBef>
              <a:spcAft>
                <a:spcPts val="0"/>
              </a:spcAft>
              <a:buClr>
                <a:srgbClr val="263E42"/>
              </a:buClr>
              <a:buSzPts val="1200"/>
              <a:buFont typeface="Gill Sans"/>
              <a:buChar char="●"/>
            </a:pPr>
            <a:r>
              <a:rPr lang="en-US" sz="2400" dirty="0">
                <a:solidFill>
                  <a:srgbClr val="263E42"/>
                </a:solidFill>
              </a:rPr>
              <a:t>261</a:t>
            </a:r>
            <a:r>
              <a:rPr lang="en-US" sz="2400" b="0" i="0" u="none" strike="noStrike" cap="none" dirty="0">
                <a:solidFill>
                  <a:srgbClr val="263E42"/>
                </a:solidFill>
                <a:latin typeface="Arial"/>
                <a:ea typeface="Arial"/>
                <a:cs typeface="Arial"/>
                <a:sym typeface="Arial"/>
              </a:rPr>
              <a:t> total responses received</a:t>
            </a:r>
            <a:endParaRPr dirty="0"/>
          </a:p>
          <a:p>
            <a:pPr marL="838150" marR="0" lvl="1" indent="-253982" algn="l" rtl="0">
              <a:spcBef>
                <a:spcPts val="200"/>
              </a:spcBef>
              <a:spcAft>
                <a:spcPts val="0"/>
              </a:spcAft>
              <a:buClr>
                <a:srgbClr val="263E42"/>
              </a:buClr>
              <a:buSzPts val="1200"/>
              <a:buFont typeface="Gill Sans"/>
              <a:buChar char="●"/>
            </a:pPr>
            <a:r>
              <a:rPr lang="en-US" sz="2400" dirty="0">
                <a:solidFill>
                  <a:srgbClr val="263E42"/>
                </a:solidFill>
              </a:rPr>
              <a:t>9</a:t>
            </a:r>
            <a:r>
              <a:rPr lang="en-US" sz="2400" b="0" i="0" u="none" strike="noStrike" cap="none" dirty="0">
                <a:solidFill>
                  <a:srgbClr val="263E42"/>
                </a:solidFill>
                <a:latin typeface="Arial"/>
                <a:ea typeface="Arial"/>
                <a:cs typeface="Arial"/>
                <a:sym typeface="Arial"/>
              </a:rPr>
              <a:t>% overall response rate</a:t>
            </a:r>
            <a:endParaRPr dirty="0"/>
          </a:p>
          <a:p>
            <a:pPr marL="838150" marR="0" lvl="1" indent="-253982" algn="l" rtl="0">
              <a:spcBef>
                <a:spcPts val="200"/>
              </a:spcBef>
              <a:spcAft>
                <a:spcPts val="0"/>
              </a:spcAft>
              <a:buClr>
                <a:srgbClr val="263E42"/>
              </a:buClr>
              <a:buSzPts val="1200"/>
              <a:buFont typeface="Gill Sans"/>
              <a:buChar char="●"/>
            </a:pPr>
            <a:r>
              <a:rPr lang="en-US" sz="2400" b="0" i="0" u="none" strike="noStrike" cap="none" dirty="0">
                <a:solidFill>
                  <a:srgbClr val="263E42"/>
                </a:solidFill>
                <a:latin typeface="Arial"/>
                <a:ea typeface="Arial"/>
                <a:cs typeface="Arial"/>
                <a:sym typeface="Arial"/>
              </a:rPr>
              <a:t>Non-probability, open-participation survey: </a:t>
            </a:r>
            <a:r>
              <a:rPr lang="en-US" sz="2400" dirty="0">
                <a:solidFill>
                  <a:srgbClr val="263E42"/>
                </a:solidFill>
              </a:rPr>
              <a:t>588</a:t>
            </a:r>
            <a:r>
              <a:rPr lang="en-US" sz="2400" b="0" i="0" u="none" strike="noStrike" cap="none" dirty="0">
                <a:solidFill>
                  <a:srgbClr val="263E42"/>
                </a:solidFill>
                <a:latin typeface="Arial"/>
                <a:ea typeface="Arial"/>
                <a:cs typeface="Arial"/>
                <a:sym typeface="Arial"/>
              </a:rPr>
              <a:t> responses</a:t>
            </a:r>
            <a:endParaRPr dirty="0"/>
          </a:p>
          <a:p>
            <a:pPr marL="380972" marR="0" lvl="0" indent="-253982" algn="l" rtl="0">
              <a:spcBef>
                <a:spcPts val="200"/>
              </a:spcBef>
              <a:spcAft>
                <a:spcPts val="0"/>
              </a:spcAft>
              <a:buClr>
                <a:srgbClr val="263E42"/>
              </a:buClr>
              <a:buSzPts val="1200"/>
              <a:buFont typeface="Gill Sans"/>
              <a:buChar char="●"/>
            </a:pPr>
            <a:r>
              <a:rPr lang="en-US" sz="2400" dirty="0">
                <a:solidFill>
                  <a:srgbClr val="263E42"/>
                </a:solidFill>
                <a:latin typeface="Arial"/>
                <a:ea typeface="Arial"/>
                <a:cs typeface="Arial"/>
                <a:sym typeface="Arial"/>
              </a:rPr>
              <a:t>Results statistically weighted to reflect Anna overall</a:t>
            </a:r>
            <a:endParaRPr dirty="0"/>
          </a:p>
          <a:p>
            <a:pPr marL="380972" marR="0" lvl="0" indent="-253982" algn="l" rtl="0">
              <a:spcBef>
                <a:spcPts val="200"/>
              </a:spcBef>
              <a:spcAft>
                <a:spcPts val="0"/>
              </a:spcAft>
              <a:buClr>
                <a:srgbClr val="263E42"/>
              </a:buClr>
              <a:buSzPts val="1200"/>
              <a:buFont typeface="Gill Sans"/>
              <a:buChar char="●"/>
            </a:pPr>
            <a:r>
              <a:rPr lang="en-US" sz="2400" dirty="0">
                <a:solidFill>
                  <a:srgbClr val="263E42"/>
                </a:solidFill>
                <a:latin typeface="Arial"/>
                <a:ea typeface="Arial"/>
                <a:cs typeface="Arial"/>
                <a:sym typeface="Arial"/>
              </a:rPr>
              <a:t>95% confidence interval with a +/- </a:t>
            </a:r>
            <a:r>
              <a:rPr lang="en-US" sz="2400" dirty="0">
                <a:solidFill>
                  <a:srgbClr val="263E42"/>
                </a:solidFill>
              </a:rPr>
              <a:t>6</a:t>
            </a:r>
            <a:r>
              <a:rPr lang="en-US" sz="2400" dirty="0">
                <a:solidFill>
                  <a:srgbClr val="263E42"/>
                </a:solidFill>
                <a:latin typeface="Arial"/>
                <a:ea typeface="Arial"/>
                <a:cs typeface="Arial"/>
                <a:sym typeface="Arial"/>
              </a:rPr>
              <a:t>% margin of error</a:t>
            </a:r>
            <a:endParaRPr dirty="0"/>
          </a:p>
        </p:txBody>
      </p:sp>
    </p:spTree>
    <p:extLst>
      <p:ext uri="{BB962C8B-B14F-4D97-AF65-F5344CB8AC3E}">
        <p14:creationId xmlns:p14="http://schemas.microsoft.com/office/powerpoint/2010/main" val="180062933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title"/>
          </p:nvPr>
        </p:nvSpPr>
        <p:spPr>
          <a:xfrm>
            <a:off x="135367" y="128533"/>
            <a:ext cx="101160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lt1"/>
                </a:solidFill>
                <a:latin typeface="Arial"/>
                <a:ea typeface="Arial"/>
                <a:cs typeface="Arial"/>
                <a:sym typeface="Arial"/>
              </a:rPr>
              <a:t>Polco’s Benchmarking Database</a:t>
            </a:r>
            <a:endParaRPr sz="3200" b="1" i="0" u="none" strike="noStrike" cap="none">
              <a:solidFill>
                <a:schemeClr val="lt1"/>
              </a:solidFill>
              <a:latin typeface="Arial"/>
              <a:ea typeface="Arial"/>
              <a:cs typeface="Arial"/>
              <a:sym typeface="Arial"/>
            </a:endParaRPr>
          </a:p>
        </p:txBody>
      </p:sp>
      <p:graphicFrame>
        <p:nvGraphicFramePr>
          <p:cNvPr id="2" name="Diagram 1">
            <a:extLst>
              <a:ext uri="{FF2B5EF4-FFF2-40B4-BE49-F238E27FC236}">
                <a16:creationId xmlns:a16="http://schemas.microsoft.com/office/drawing/2014/main" id="{7D8CB59D-B8F4-0C72-6AD0-3C885454CB90}"/>
              </a:ext>
            </a:extLst>
          </p:cNvPr>
          <p:cNvGraphicFramePr/>
          <p:nvPr>
            <p:extLst>
              <p:ext uri="{D42A27DB-BD31-4B8C-83A1-F6EECF244321}">
                <p14:modId xmlns:p14="http://schemas.microsoft.com/office/powerpoint/2010/main" val="1612252792"/>
              </p:ext>
            </p:extLst>
          </p:nvPr>
        </p:nvGraphicFramePr>
        <p:xfrm>
          <a:off x="7216935" y="1866210"/>
          <a:ext cx="4787495" cy="4132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9" name="Google Shape;189;p6" descr="Map&#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8000" y="409488"/>
            <a:ext cx="8486400" cy="69057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4">
            <a:alphaModFix/>
          </a:blip>
          <a:srcRect/>
          <a:stretch/>
        </p:blipFill>
        <p:spPr>
          <a:xfrm>
            <a:off x="1" y="0"/>
            <a:ext cx="5013956" cy="6858000"/>
          </a:xfrm>
          <a:prstGeom prst="rect">
            <a:avLst/>
          </a:prstGeom>
          <a:noFill/>
          <a:ln>
            <a:noFill/>
          </a:ln>
        </p:spPr>
      </p:pic>
      <p:sp>
        <p:nvSpPr>
          <p:cNvPr id="195" name="Google Shape;195;p7"/>
          <p:cNvSpPr txBox="1"/>
          <p:nvPr/>
        </p:nvSpPr>
        <p:spPr>
          <a:xfrm>
            <a:off x="342900" y="2152167"/>
            <a:ext cx="4090877" cy="19356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733"/>
              <a:buFont typeface="Arial"/>
              <a:buNone/>
            </a:pPr>
            <a:r>
              <a:rPr lang="en-US" sz="3733" b="1" i="0" u="none" strike="noStrike" cap="none">
                <a:solidFill>
                  <a:srgbClr val="FFFFFF"/>
                </a:solidFill>
                <a:latin typeface="Roboto"/>
                <a:ea typeface="Roboto"/>
                <a:cs typeface="Roboto"/>
                <a:sym typeface="Roboto"/>
              </a:rPr>
              <a:t>Overview of Survey Results</a:t>
            </a:r>
            <a:endParaRPr sz="3733" b="1" i="0" u="none" strike="noStrike" cap="none">
              <a:solidFill>
                <a:srgbClr val="FFFFFF"/>
              </a:solidFill>
              <a:latin typeface="Roboto"/>
              <a:ea typeface="Roboto"/>
              <a:cs typeface="Roboto"/>
              <a:sym typeface="Roboto"/>
            </a:endParaRPr>
          </a:p>
        </p:txBody>
      </p:sp>
      <p:pic>
        <p:nvPicPr>
          <p:cNvPr id="196" name="Google Shape;196;p7"/>
          <p:cNvPicPr preferRelativeResize="0"/>
          <p:nvPr/>
        </p:nvPicPr>
        <p:blipFill rotWithShape="1">
          <a:blip r:embed="rId5">
            <a:alphaModFix/>
          </a:blip>
          <a:srcRect/>
          <a:stretch/>
        </p:blipFill>
        <p:spPr>
          <a:xfrm>
            <a:off x="0" y="5672082"/>
            <a:ext cx="12192000" cy="11859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8"/>
          <p:cNvSpPr txBox="1">
            <a:spLocks noGrp="1"/>
          </p:cNvSpPr>
          <p:nvPr>
            <p:ph type="title"/>
          </p:nvPr>
        </p:nvSpPr>
        <p:spPr>
          <a:xfrm>
            <a:off x="135366" y="128533"/>
            <a:ext cx="12572449"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3200"/>
              <a:buFont typeface="Gothic A1"/>
              <a:buNone/>
            </a:pPr>
            <a:r>
              <a:rPr lang="en-US" sz="3600" b="0" dirty="0">
                <a:solidFill>
                  <a:srgbClr val="FFFFFF"/>
                </a:solidFill>
                <a:latin typeface="Arial"/>
                <a:ea typeface="Arial"/>
                <a:cs typeface="Arial"/>
                <a:sym typeface="Arial"/>
              </a:rPr>
              <a:t>Facets of Community Livability: </a:t>
            </a:r>
            <a:r>
              <a:rPr lang="en-US" sz="3600" dirty="0">
                <a:solidFill>
                  <a:srgbClr val="FFFFFF"/>
                </a:solidFill>
                <a:latin typeface="Arial"/>
                <a:ea typeface="Arial"/>
                <a:cs typeface="Arial"/>
                <a:sym typeface="Arial"/>
              </a:rPr>
              <a:t>Quality</a:t>
            </a:r>
            <a:r>
              <a:rPr lang="en-US" sz="3600" dirty="0">
                <a:solidFill>
                  <a:srgbClr val="FFFFFF"/>
                </a:solidFill>
              </a:rPr>
              <a:t> </a:t>
            </a:r>
            <a:endParaRPr sz="3600" dirty="0">
              <a:solidFill>
                <a:srgbClr val="FFFFFF"/>
              </a:solidFill>
            </a:endParaRPr>
          </a:p>
        </p:txBody>
      </p:sp>
      <p:pic>
        <p:nvPicPr>
          <p:cNvPr id="204" name="Google Shape;20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094409"/>
            <a:ext cx="12192000" cy="763600"/>
          </a:xfrm>
          <a:prstGeom prst="rect">
            <a:avLst/>
          </a:prstGeom>
          <a:noFill/>
          <a:ln>
            <a:noFill/>
          </a:ln>
        </p:spPr>
      </p:pic>
      <p:graphicFrame>
        <p:nvGraphicFramePr>
          <p:cNvPr id="205" name="Google Shape;205;p8"/>
          <p:cNvGraphicFramePr/>
          <p:nvPr>
            <p:extLst>
              <p:ext uri="{D42A27DB-BD31-4B8C-83A1-F6EECF244321}">
                <p14:modId xmlns:p14="http://schemas.microsoft.com/office/powerpoint/2010/main" val="1995234004"/>
              </p:ext>
            </p:extLst>
          </p:nvPr>
        </p:nvGraphicFramePr>
        <p:xfrm>
          <a:off x="135366" y="1349462"/>
          <a:ext cx="11623431" cy="425453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01A08AF-6178-F805-576E-4F8A1E587C84}"/>
              </a:ext>
            </a:extLst>
          </p:cNvPr>
          <p:cNvSpPr txBox="1"/>
          <p:nvPr/>
        </p:nvSpPr>
        <p:spPr>
          <a:xfrm>
            <a:off x="6608762" y="5654615"/>
            <a:ext cx="2754923" cy="338554"/>
          </a:xfrm>
          <a:prstGeom prst="rect">
            <a:avLst/>
          </a:prstGeom>
          <a:noFill/>
        </p:spPr>
        <p:txBody>
          <a:bodyPr wrap="square" rtlCol="0">
            <a:spAutoFit/>
          </a:bodyPr>
          <a:lstStyle/>
          <a:p>
            <a:r>
              <a:rPr lang="en-US" sz="1600" i="1" dirty="0">
                <a:solidFill>
                  <a:srgbClr val="132D29"/>
                </a:solidFill>
              </a:rPr>
              <a:t>Percent excellent or good</a:t>
            </a:r>
          </a:p>
        </p:txBody>
      </p:sp>
    </p:spTree>
    <p:extLst>
      <p:ext uri="{BB962C8B-B14F-4D97-AF65-F5344CB8AC3E}">
        <p14:creationId xmlns:p14="http://schemas.microsoft.com/office/powerpoint/2010/main" val="214367069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8"/>
          <p:cNvSpPr txBox="1">
            <a:spLocks noGrp="1"/>
          </p:cNvSpPr>
          <p:nvPr>
            <p:ph type="title"/>
          </p:nvPr>
        </p:nvSpPr>
        <p:spPr>
          <a:xfrm>
            <a:off x="135366" y="128533"/>
            <a:ext cx="12572449"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3200"/>
              <a:buFont typeface="Gothic A1"/>
              <a:buNone/>
            </a:pPr>
            <a:r>
              <a:rPr lang="en-US" sz="3600" b="0" dirty="0">
                <a:solidFill>
                  <a:srgbClr val="FFFFFF"/>
                </a:solidFill>
                <a:latin typeface="Arial"/>
                <a:ea typeface="Arial"/>
                <a:cs typeface="Arial"/>
                <a:sym typeface="Arial"/>
              </a:rPr>
              <a:t>Facets of Community Livability: </a:t>
            </a:r>
            <a:r>
              <a:rPr lang="en-US" sz="3600" dirty="0">
                <a:solidFill>
                  <a:srgbClr val="FFFFFF"/>
                </a:solidFill>
                <a:latin typeface="Arial"/>
                <a:ea typeface="Arial"/>
                <a:cs typeface="Arial"/>
                <a:sym typeface="Arial"/>
              </a:rPr>
              <a:t>Importance</a:t>
            </a:r>
            <a:r>
              <a:rPr lang="en-US" sz="3600" dirty="0">
                <a:solidFill>
                  <a:srgbClr val="FFFFFF"/>
                </a:solidFill>
              </a:rPr>
              <a:t> </a:t>
            </a:r>
            <a:endParaRPr sz="3600" dirty="0">
              <a:solidFill>
                <a:srgbClr val="FFFFFF"/>
              </a:solidFill>
            </a:endParaRPr>
          </a:p>
        </p:txBody>
      </p:sp>
      <p:pic>
        <p:nvPicPr>
          <p:cNvPr id="204" name="Google Shape;20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094409"/>
            <a:ext cx="12192000" cy="763600"/>
          </a:xfrm>
          <a:prstGeom prst="rect">
            <a:avLst/>
          </a:prstGeom>
          <a:noFill/>
          <a:ln>
            <a:noFill/>
          </a:ln>
        </p:spPr>
      </p:pic>
      <p:graphicFrame>
        <p:nvGraphicFramePr>
          <p:cNvPr id="205" name="Google Shape;205;p8"/>
          <p:cNvGraphicFramePr/>
          <p:nvPr>
            <p:extLst>
              <p:ext uri="{D42A27DB-BD31-4B8C-83A1-F6EECF244321}">
                <p14:modId xmlns:p14="http://schemas.microsoft.com/office/powerpoint/2010/main" val="2175261952"/>
              </p:ext>
            </p:extLst>
          </p:nvPr>
        </p:nvGraphicFramePr>
        <p:xfrm>
          <a:off x="135366" y="1400082"/>
          <a:ext cx="11623431" cy="425453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01A08AF-6178-F805-576E-4F8A1E587C84}"/>
              </a:ext>
            </a:extLst>
          </p:cNvPr>
          <p:cNvSpPr txBox="1"/>
          <p:nvPr/>
        </p:nvSpPr>
        <p:spPr>
          <a:xfrm>
            <a:off x="6638148" y="5654615"/>
            <a:ext cx="3588693" cy="338554"/>
          </a:xfrm>
          <a:prstGeom prst="rect">
            <a:avLst/>
          </a:prstGeom>
          <a:noFill/>
        </p:spPr>
        <p:txBody>
          <a:bodyPr wrap="square" rtlCol="0">
            <a:spAutoFit/>
          </a:bodyPr>
          <a:lstStyle/>
          <a:p>
            <a:r>
              <a:rPr lang="en-US" sz="1600" i="1" dirty="0">
                <a:solidFill>
                  <a:srgbClr val="132D29"/>
                </a:solidFill>
              </a:rPr>
              <a:t>Percent essential or very important</a:t>
            </a:r>
          </a:p>
        </p:txBody>
      </p:sp>
    </p:spTree>
    <p:extLst>
      <p:ext uri="{BB962C8B-B14F-4D97-AF65-F5344CB8AC3E}">
        <p14:creationId xmlns:p14="http://schemas.microsoft.com/office/powerpoint/2010/main" val="10450980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theme/theme1.xml><?xml version="1.0" encoding="utf-8"?>
<a:theme xmlns:a="http://schemas.openxmlformats.org/drawingml/2006/main" name="Polco Slide Template">
  <a:themeElements>
    <a:clrScheme name="Polco Template Colors">
      <a:dk1>
        <a:srgbClr val="132D29"/>
      </a:dk1>
      <a:lt1>
        <a:sysClr val="window" lastClr="FFFFFF"/>
      </a:lt1>
      <a:dk2>
        <a:srgbClr val="132D29"/>
      </a:dk2>
      <a:lt2>
        <a:srgbClr val="97BB57"/>
      </a:lt2>
      <a:accent1>
        <a:srgbClr val="C29855"/>
      </a:accent1>
      <a:accent2>
        <a:srgbClr val="69A8B7"/>
      </a:accent2>
      <a:accent3>
        <a:srgbClr val="C8CBC8"/>
      </a:accent3>
      <a:accent4>
        <a:srgbClr val="DE92BD"/>
      </a:accent4>
      <a:accent5>
        <a:srgbClr val="F7D54F"/>
      </a:accent5>
      <a:accent6>
        <a:srgbClr val="DEC6A2"/>
      </a:accent6>
      <a:hlink>
        <a:srgbClr val="C6D9A0"/>
      </a:hlink>
      <a:folHlink>
        <a:srgbClr val="B0D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4008</Words>
  <Application>Microsoft Office PowerPoint</Application>
  <PresentationFormat>Widescreen</PresentationFormat>
  <Paragraphs>400</Paragraphs>
  <Slides>38</Slides>
  <Notes>38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Gill Sans</vt:lpstr>
      <vt:lpstr>Lato</vt:lpstr>
      <vt:lpstr>Roboto</vt:lpstr>
      <vt:lpstr>Agency FB</vt:lpstr>
      <vt:lpstr>Gothic A1</vt:lpstr>
      <vt:lpstr>Calibri</vt:lpstr>
      <vt:lpstr>General Grotesque</vt:lpstr>
      <vt:lpstr>Arial</vt:lpstr>
      <vt:lpstr>Polco Slide Template</vt:lpstr>
      <vt:lpstr>Custom</vt:lpstr>
      <vt:lpstr>PowerPoint Presentation</vt:lpstr>
      <vt:lpstr>PowerPoint Presentation</vt:lpstr>
      <vt:lpstr>PowerPoint Presentation</vt:lpstr>
      <vt:lpstr>PowerPoint Presentation</vt:lpstr>
      <vt:lpstr>The National Community Survey™ in Anna</vt:lpstr>
      <vt:lpstr>Polco’s Benchmarking Database</vt:lpstr>
      <vt:lpstr>PowerPoint Presentation</vt:lpstr>
      <vt:lpstr>Facets of Community Livability: Quality </vt:lpstr>
      <vt:lpstr>Facets of Community Livability: Importance </vt:lpstr>
      <vt:lpstr>Balancing Quality and Importance</vt:lpstr>
      <vt:lpstr>Comparisons to National Benchmarks</vt:lpstr>
      <vt:lpstr>Comparisons to Previous Survey (2022)</vt:lpstr>
      <vt:lpstr>PowerPoint Presentation</vt:lpstr>
      <vt:lpstr>  Safety remains Anna’s strongest asset, consistent with national averages despite some declines. </vt:lpstr>
      <vt:lpstr>Safety in Anna</vt:lpstr>
      <vt:lpstr>Environmental services are steady, with progress in water resources but overall ratings below benchmarks.</vt:lpstr>
      <vt:lpstr>Natural Environment in Anna</vt:lpstr>
      <vt:lpstr>Engagement and inclusivity remain on par with national norms, though trending downward.</vt:lpstr>
      <vt:lpstr>Community Enrichment in Anna</vt:lpstr>
      <vt:lpstr> Quality of life has fallen below benchmarks, with significant declines since 2022.</vt:lpstr>
      <vt:lpstr>Quality of Life in Anna</vt:lpstr>
      <vt:lpstr>Economic health and development have declined, falling below national benchmarks.</vt:lpstr>
      <vt:lpstr>Economy in Anna</vt:lpstr>
      <vt:lpstr>Public library services is on the rise, rated the highest upward trend in services.</vt:lpstr>
      <vt:lpstr>Services in Anna</vt:lpstr>
      <vt:lpstr>Traffic and travel ratings show steep declines, making transportation a top priority.</vt:lpstr>
      <vt:lpstr>Mobility in Anna</vt:lpstr>
      <vt:lpstr>Mobility Services in Anna</vt:lpstr>
      <vt:lpstr>Additional Special Topics</vt:lpstr>
      <vt:lpstr>Custom Question #1</vt:lpstr>
      <vt:lpstr>Custom Question #2</vt:lpstr>
      <vt:lpstr>Custom Question #3</vt:lpstr>
      <vt:lpstr>Custom Question #4</vt:lpstr>
      <vt:lpstr>Custom Question #5</vt:lpstr>
      <vt:lpstr>Next Steps: ENGAGE With Community Members</vt:lpstr>
      <vt:lpstr>Next Steps: TRACK Anna’s Data</vt:lpstr>
      <vt:lpstr>Additional Offerings: Continue to ASSESS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Dustin Bishop</dc:creator>
  <cp:lastModifiedBy>Lily vasquez</cp:lastModifiedBy>
  <cp:revision>317</cp:revision>
  <dcterms:created xsi:type="dcterms:W3CDTF">2022-06-13T14:34:13Z</dcterms:created>
  <dcterms:modified xsi:type="dcterms:W3CDTF">2025-09-18T18:49:50Z</dcterms:modified>
</cp:coreProperties>
</file>